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257" r:id="rId3"/>
    <p:sldId id="406" r:id="rId4"/>
    <p:sldId id="350" r:id="rId5"/>
    <p:sldId id="339" r:id="rId6"/>
    <p:sldId id="340" r:id="rId7"/>
    <p:sldId id="341" r:id="rId8"/>
    <p:sldId id="336" r:id="rId9"/>
    <p:sldId id="337" r:id="rId10"/>
    <p:sldId id="338" r:id="rId11"/>
    <p:sldId id="354" r:id="rId12"/>
    <p:sldId id="357" r:id="rId13"/>
    <p:sldId id="346" r:id="rId14"/>
    <p:sldId id="347" r:id="rId15"/>
    <p:sldId id="345" r:id="rId16"/>
    <p:sldId id="328" r:id="rId17"/>
    <p:sldId id="307" r:id="rId18"/>
    <p:sldId id="327" r:id="rId19"/>
    <p:sldId id="334" r:id="rId20"/>
    <p:sldId id="330" r:id="rId21"/>
    <p:sldId id="333" r:id="rId22"/>
    <p:sldId id="271" r:id="rId23"/>
    <p:sldId id="321" r:id="rId24"/>
    <p:sldId id="256" r:id="rId25"/>
    <p:sldId id="320" r:id="rId26"/>
    <p:sldId id="272" r:id="rId27"/>
    <p:sldId id="273" r:id="rId28"/>
    <p:sldId id="275" r:id="rId29"/>
    <p:sldId id="276" r:id="rId30"/>
    <p:sldId id="277" r:id="rId31"/>
    <p:sldId id="283" r:id="rId32"/>
    <p:sldId id="284" r:id="rId33"/>
    <p:sldId id="286" r:id="rId34"/>
    <p:sldId id="288" r:id="rId35"/>
    <p:sldId id="289" r:id="rId36"/>
    <p:sldId id="304" r:id="rId37"/>
    <p:sldId id="290" r:id="rId38"/>
    <p:sldId id="291" r:id="rId39"/>
    <p:sldId id="293" r:id="rId40"/>
    <p:sldId id="294" r:id="rId41"/>
    <p:sldId id="295" r:id="rId42"/>
    <p:sldId id="319" r:id="rId43"/>
    <p:sldId id="297" r:id="rId44"/>
    <p:sldId id="318" r:id="rId45"/>
    <p:sldId id="298" r:id="rId46"/>
    <p:sldId id="308" r:id="rId47"/>
    <p:sldId id="311" r:id="rId48"/>
    <p:sldId id="303" r:id="rId49"/>
    <p:sldId id="312" r:id="rId50"/>
    <p:sldId id="314" r:id="rId51"/>
    <p:sldId id="302" r:id="rId52"/>
    <p:sldId id="313" r:id="rId53"/>
    <p:sldId id="281" r:id="rId54"/>
    <p:sldId id="315" r:id="rId55"/>
    <p:sldId id="310" r:id="rId56"/>
    <p:sldId id="386" r:id="rId57"/>
    <p:sldId id="388" r:id="rId58"/>
    <p:sldId id="389" r:id="rId59"/>
    <p:sldId id="299" r:id="rId60"/>
    <p:sldId id="390" r:id="rId61"/>
    <p:sldId id="387" r:id="rId62"/>
    <p:sldId id="391" r:id="rId63"/>
    <p:sldId id="392" r:id="rId64"/>
    <p:sldId id="264" r:id="rId65"/>
    <p:sldId id="265" r:id="rId66"/>
    <p:sldId id="266" r:id="rId67"/>
    <p:sldId id="393" r:id="rId68"/>
    <p:sldId id="395" r:id="rId69"/>
    <p:sldId id="268" r:id="rId70"/>
    <p:sldId id="269" r:id="rId71"/>
    <p:sldId id="270" r:id="rId72"/>
    <p:sldId id="396" r:id="rId73"/>
    <p:sldId id="397" r:id="rId74"/>
    <p:sldId id="398" r:id="rId75"/>
    <p:sldId id="285" r:id="rId76"/>
    <p:sldId id="399" r:id="rId77"/>
    <p:sldId id="301" r:id="rId78"/>
    <p:sldId id="300" r:id="rId79"/>
    <p:sldId id="394" r:id="rId80"/>
    <p:sldId id="400" r:id="rId81"/>
    <p:sldId id="278" r:id="rId82"/>
    <p:sldId id="305" r:id="rId83"/>
    <p:sldId id="279" r:id="rId84"/>
    <p:sldId id="280" r:id="rId85"/>
    <p:sldId id="401" r:id="rId86"/>
    <p:sldId id="282" r:id="rId87"/>
    <p:sldId id="402" r:id="rId88"/>
    <p:sldId id="404" r:id="rId89"/>
    <p:sldId id="405" r:id="rId90"/>
    <p:sldId id="259"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84" autoAdjust="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B9FED-0A03-43C5-BE2A-1419CBCB1EC0}" type="datetimeFigureOut">
              <a:rPr lang="zh-CN" altLang="en-US" smtClean="0"/>
              <a:t>2019/5/10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75823-15AC-4B27-83C1-D023439E29EE}" type="slidenum">
              <a:rPr lang="zh-CN" altLang="en-US" smtClean="0"/>
              <a:t>‹#›</a:t>
            </a:fld>
            <a:endParaRPr lang="zh-CN" altLang="en-US"/>
          </a:p>
        </p:txBody>
      </p:sp>
    </p:spTree>
    <p:extLst>
      <p:ext uri="{BB962C8B-B14F-4D97-AF65-F5344CB8AC3E}">
        <p14:creationId xmlns:p14="http://schemas.microsoft.com/office/powerpoint/2010/main" val="3754716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B75823-15AC-4B27-83C1-D023439E29EE}" type="slidenum">
              <a:rPr lang="zh-CN" altLang="en-US" smtClean="0"/>
              <a:t>1</a:t>
            </a:fld>
            <a:endParaRPr lang="zh-CN" altLang="en-US"/>
          </a:p>
        </p:txBody>
      </p:sp>
    </p:spTree>
    <p:extLst>
      <p:ext uri="{BB962C8B-B14F-4D97-AF65-F5344CB8AC3E}">
        <p14:creationId xmlns:p14="http://schemas.microsoft.com/office/powerpoint/2010/main" val="198990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反向传播算法是神经网络的核心与精髓，在神经网络的训练中拥有一个举足轻重的地位。</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通俗地解释，误差的产生是由于输入值与权重的计算产生了错误，而输入值往往是固定的，因此对于误差的调节则需要对权重进行更新。而权重的更新又是以输出值与真实值的偏差为基础，当最终层的输出误差被反向一层层传递回来后，每个节点被相应地分配一定的误差，即只需要更新其所承担的误差。</a:t>
            </a:r>
          </a:p>
          <a:p>
            <a:endParaRPr lang="zh-CN" altLang="en-US" dirty="0"/>
          </a:p>
        </p:txBody>
      </p:sp>
      <p:sp>
        <p:nvSpPr>
          <p:cNvPr id="4" name="灯片编号占位符 3"/>
          <p:cNvSpPr>
            <a:spLocks noGrp="1"/>
          </p:cNvSpPr>
          <p:nvPr>
            <p:ph type="sldNum" sz="quarter" idx="10"/>
          </p:nvPr>
        </p:nvSpPr>
        <p:spPr/>
        <p:txBody>
          <a:bodyPr/>
          <a:lstStyle/>
          <a:p>
            <a:fld id="{7E9793D8-3D08-4063-BFF1-8902ACE1ED84}"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5282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B75823-15AC-4B27-83C1-D023439E29EE}" type="slidenum">
              <a:rPr lang="zh-CN" altLang="en-US" smtClean="0"/>
              <a:t>13</a:t>
            </a:fld>
            <a:endParaRPr lang="zh-CN" altLang="en-US"/>
          </a:p>
        </p:txBody>
      </p:sp>
    </p:spTree>
    <p:extLst>
      <p:ext uri="{BB962C8B-B14F-4D97-AF65-F5344CB8AC3E}">
        <p14:creationId xmlns:p14="http://schemas.microsoft.com/office/powerpoint/2010/main" val="1640178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不过对于计算机来说，它可不会解方程。但是它可以凭借强大的计算能力，一步一步的去把函数的极值点『试』出来。</a:t>
            </a:r>
          </a:p>
          <a:p>
            <a:r>
              <a:rPr lang="zh-CN" altLang="zh-CN" sz="1200" kern="1200" dirty="0">
                <a:solidFill>
                  <a:schemeClr val="tx1"/>
                </a:solidFill>
                <a:effectLst/>
                <a:latin typeface="+mn-lt"/>
                <a:ea typeface="+mn-ea"/>
                <a:cs typeface="+mn-cs"/>
              </a:rPr>
              <a:t>首先，我们随便选择一个点开始，比如上图的点。接下来，每次迭代修改</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x1 x2 x3</a:t>
            </a:r>
            <a:r>
              <a:rPr lang="zh-CN" altLang="zh-CN" sz="1200" kern="1200" dirty="0">
                <a:solidFill>
                  <a:schemeClr val="tx1"/>
                </a:solidFill>
                <a:effectLst/>
                <a:latin typeface="+mn-lt"/>
                <a:ea typeface="+mn-ea"/>
                <a:cs typeface="+mn-cs"/>
              </a:rPr>
              <a:t>，经过数次迭代后最终达到函数最小值点。</a:t>
            </a:r>
          </a:p>
          <a:p>
            <a:endParaRPr lang="zh-CN" altLang="en-US" dirty="0"/>
          </a:p>
        </p:txBody>
      </p:sp>
      <p:sp>
        <p:nvSpPr>
          <p:cNvPr id="4" name="灯片编号占位符 3"/>
          <p:cNvSpPr>
            <a:spLocks noGrp="1"/>
          </p:cNvSpPr>
          <p:nvPr>
            <p:ph type="sldNum" sz="quarter" idx="10"/>
          </p:nvPr>
        </p:nvSpPr>
        <p:spPr/>
        <p:txBody>
          <a:bodyPr/>
          <a:lstStyle/>
          <a:p>
            <a:fld id="{A7B75823-15AC-4B27-83C1-D023439E29EE}" type="slidenum">
              <a:rPr lang="zh-CN" altLang="en-US" smtClean="0"/>
              <a:t>14</a:t>
            </a:fld>
            <a:endParaRPr lang="zh-CN" altLang="en-US"/>
          </a:p>
        </p:txBody>
      </p:sp>
    </p:spTree>
    <p:extLst>
      <p:ext uri="{BB962C8B-B14F-4D97-AF65-F5344CB8AC3E}">
        <p14:creationId xmlns:p14="http://schemas.microsoft.com/office/powerpoint/2010/main" val="1724165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用于医学图像的解释与诊断、星系分类。街道识别</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16</a:t>
            </a:fld>
            <a:endParaRPr lang="zh-CN" altLang="en-US"/>
          </a:p>
        </p:txBody>
      </p:sp>
    </p:spTree>
    <p:extLst>
      <p:ext uri="{BB962C8B-B14F-4D97-AF65-F5344CB8AC3E}">
        <p14:creationId xmlns:p14="http://schemas.microsoft.com/office/powerpoint/2010/main" val="2807148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姿态识别</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17</a:t>
            </a:fld>
            <a:endParaRPr lang="zh-CN" altLang="en-US"/>
          </a:p>
        </p:txBody>
      </p:sp>
    </p:spTree>
    <p:extLst>
      <p:ext uri="{BB962C8B-B14F-4D97-AF65-F5344CB8AC3E}">
        <p14:creationId xmlns:p14="http://schemas.microsoft.com/office/powerpoint/2010/main" val="2246065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根据图内容匹配相关描述的例子</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18</a:t>
            </a:fld>
            <a:endParaRPr lang="zh-CN" altLang="en-US"/>
          </a:p>
        </p:txBody>
      </p:sp>
    </p:spTree>
    <p:extLst>
      <p:ext uri="{BB962C8B-B14F-4D97-AF65-F5344CB8AC3E}">
        <p14:creationId xmlns:p14="http://schemas.microsoft.com/office/powerpoint/2010/main" val="247885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用特定艺术家和作品风格来渲染图像</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19</a:t>
            </a:fld>
            <a:endParaRPr lang="zh-CN" altLang="en-US"/>
          </a:p>
        </p:txBody>
      </p:sp>
    </p:spTree>
    <p:extLst>
      <p:ext uri="{BB962C8B-B14F-4D97-AF65-F5344CB8AC3E}">
        <p14:creationId xmlns:p14="http://schemas.microsoft.com/office/powerpoint/2010/main" val="259518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鲸鱼识别这里有一幅天空中的图，能够画出街道在哪里建筑物在哪里，并能够分割所有这些</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20</a:t>
            </a:fld>
            <a:endParaRPr lang="zh-CN" altLang="en-US"/>
          </a:p>
        </p:txBody>
      </p:sp>
    </p:spTree>
    <p:extLst>
      <p:ext uri="{BB962C8B-B14F-4D97-AF65-F5344CB8AC3E}">
        <p14:creationId xmlns:p14="http://schemas.microsoft.com/office/powerpoint/2010/main" val="2052208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25</a:t>
            </a:fld>
            <a:endParaRPr lang="zh-CN" altLang="en-US"/>
          </a:p>
        </p:txBody>
      </p:sp>
    </p:spTree>
    <p:extLst>
      <p:ext uri="{BB962C8B-B14F-4D97-AF65-F5344CB8AC3E}">
        <p14:creationId xmlns:p14="http://schemas.microsoft.com/office/powerpoint/2010/main" val="894783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局部连接，权值参数数量，将直接减少</a:t>
            </a:r>
            <a:r>
              <a:rPr lang="en-US" altLang="zh-CN" dirty="0"/>
              <a:t>4</a:t>
            </a:r>
            <a:r>
              <a:rPr lang="zh-CN" altLang="en-US" dirty="0"/>
              <a:t>个数量级</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46</a:t>
            </a:fld>
            <a:endParaRPr lang="zh-CN" altLang="en-US"/>
          </a:p>
        </p:txBody>
      </p:sp>
    </p:spTree>
    <p:extLst>
      <p:ext uri="{BB962C8B-B14F-4D97-AF65-F5344CB8AC3E}">
        <p14:creationId xmlns:p14="http://schemas.microsoft.com/office/powerpoint/2010/main" val="212504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生物神经元通过电信号在彼此间传递消息，相邻的神经元通过树突接受信号，信息从树突流向主体细胞，也就是神经元细胞，信息在这里汇总，如果总和高于某个阈值，神经元触发，沿着轴突向轴突末梢发送一个脉冲。</a:t>
            </a:r>
          </a:p>
          <a:p>
            <a:endParaRPr lang="zh-CN" altLang="en-US" dirty="0"/>
          </a:p>
        </p:txBody>
      </p:sp>
      <p:sp>
        <p:nvSpPr>
          <p:cNvPr id="4" name="灯片编号占位符 3"/>
          <p:cNvSpPr>
            <a:spLocks noGrp="1"/>
          </p:cNvSpPr>
          <p:nvPr>
            <p:ph type="sldNum" sz="quarter" idx="10"/>
          </p:nvPr>
        </p:nvSpPr>
        <p:spPr/>
        <p:txBody>
          <a:bodyPr/>
          <a:lstStyle/>
          <a:p>
            <a:fld id="{A7B75823-15AC-4B27-83C1-D023439E29EE}" type="slidenum">
              <a:rPr lang="zh-CN" altLang="en-US" smtClean="0"/>
              <a:t>4</a:t>
            </a:fld>
            <a:endParaRPr lang="zh-CN" altLang="en-US"/>
          </a:p>
        </p:txBody>
      </p:sp>
    </p:spTree>
    <p:extLst>
      <p:ext uri="{BB962C8B-B14F-4D97-AF65-F5344CB8AC3E}">
        <p14:creationId xmlns:p14="http://schemas.microsoft.com/office/powerpoint/2010/main" val="131983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尽管减少了几个数量级，单参数依然比较多。能不能进一步减少呢？能！方法就是权值共享。</a:t>
            </a:r>
            <a:endParaRPr lang="en-US" altLang="zh-CN" dirty="0"/>
          </a:p>
          <a:p>
            <a:r>
              <a:rPr lang="zh-CN" altLang="en-US" dirty="0"/>
              <a:t>不管隐藏层神经元的数目是多少，最终参数都是</a:t>
            </a:r>
            <a:r>
              <a:rPr lang="en-US" altLang="zh-CN" dirty="0"/>
              <a:t>10</a:t>
            </a:r>
            <a:r>
              <a:rPr lang="zh-CN" altLang="en-US" dirty="0"/>
              <a:t>乘</a:t>
            </a:r>
            <a:r>
              <a:rPr lang="en-US" altLang="zh-CN" dirty="0"/>
              <a:t>10</a:t>
            </a:r>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47</a:t>
            </a:fld>
            <a:endParaRPr lang="zh-CN" altLang="en-US"/>
          </a:p>
        </p:txBody>
      </p:sp>
    </p:spTree>
    <p:extLst>
      <p:ext uri="{BB962C8B-B14F-4D97-AF65-F5344CB8AC3E}">
        <p14:creationId xmlns:p14="http://schemas.microsoft.com/office/powerpoint/2010/main" val="2735414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48</a:t>
            </a:fld>
            <a:endParaRPr lang="zh-CN" altLang="en-US"/>
          </a:p>
        </p:txBody>
      </p:sp>
    </p:spTree>
    <p:extLst>
      <p:ext uri="{BB962C8B-B14F-4D97-AF65-F5344CB8AC3E}">
        <p14:creationId xmlns:p14="http://schemas.microsoft.com/office/powerpoint/2010/main" val="245458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通常池化层是每邻域四个像素中的最大值变为一个像素（这就是下一讲要降的</a:t>
            </a:r>
            <a:r>
              <a:rPr lang="en-US" altLang="zh-CN" sz="1200" b="0" i="0" kern="1200" dirty="0" err="1">
                <a:solidFill>
                  <a:schemeClr val="tx1"/>
                </a:solidFill>
                <a:effectLst/>
                <a:latin typeface="+mn-lt"/>
                <a:ea typeface="+mn-ea"/>
                <a:cs typeface="+mn-cs"/>
              </a:rPr>
              <a:t>max_pooling</a:t>
            </a:r>
            <a:r>
              <a:rPr lang="zh-CN" altLang="en-US" sz="1200" b="0" i="0" kern="1200" dirty="0">
                <a:solidFill>
                  <a:schemeClr val="tx1"/>
                </a:solidFill>
                <a:effectLst/>
                <a:latin typeface="+mn-lt"/>
                <a:ea typeface="+mn-ea"/>
                <a:cs typeface="+mn-cs"/>
              </a:rPr>
              <a:t>），为什么可以这么做呢？这是因为卷积已经提取出特征，相邻区域的特征是类似，近乎不变，这是池化只是选出最能表征特征的像素，缩减了数据量，同时保留了特征，何乐而不为呢？池化层的作用可以描述为模糊图像，丢掉了一些不是那么重要的特征</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50</a:t>
            </a:fld>
            <a:endParaRPr lang="zh-CN" altLang="en-US"/>
          </a:p>
        </p:txBody>
      </p:sp>
    </p:spTree>
    <p:extLst>
      <p:ext uri="{BB962C8B-B14F-4D97-AF65-F5344CB8AC3E}">
        <p14:creationId xmlns:p14="http://schemas.microsoft.com/office/powerpoint/2010/main" val="1942864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一般分为两种：平均池化层和最大池化层。</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51</a:t>
            </a:fld>
            <a:endParaRPr lang="zh-CN" altLang="en-US"/>
          </a:p>
        </p:txBody>
      </p:sp>
    </p:spTree>
    <p:extLst>
      <p:ext uri="{BB962C8B-B14F-4D97-AF65-F5344CB8AC3E}">
        <p14:creationId xmlns:p14="http://schemas.microsoft.com/office/powerpoint/2010/main" val="2990175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a:t>
            </a:r>
            <a:r>
              <a:rPr lang="zh-CN" altLang="en-US" dirty="0"/>
              <a:t>加</a:t>
            </a:r>
            <a:r>
              <a:rPr lang="en-US" altLang="zh-CN" dirty="0"/>
              <a:t>RNN</a:t>
            </a:r>
            <a:r>
              <a:rPr lang="zh-CN" altLang="en-US" dirty="0"/>
              <a:t>进行图像内容识别</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56</a:t>
            </a:fld>
            <a:endParaRPr lang="zh-CN" altLang="en-US"/>
          </a:p>
        </p:txBody>
      </p:sp>
    </p:spTree>
    <p:extLst>
      <p:ext uri="{BB962C8B-B14F-4D97-AF65-F5344CB8AC3E}">
        <p14:creationId xmlns:p14="http://schemas.microsoft.com/office/powerpoint/2010/main" val="2910113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给图像匹配字幕</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57</a:t>
            </a:fld>
            <a:endParaRPr lang="zh-CN" altLang="en-US"/>
          </a:p>
        </p:txBody>
      </p:sp>
    </p:spTree>
    <p:extLst>
      <p:ext uri="{BB962C8B-B14F-4D97-AF65-F5344CB8AC3E}">
        <p14:creationId xmlns:p14="http://schemas.microsoft.com/office/powerpoint/2010/main" val="281566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用于问题解答</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58</a:t>
            </a:fld>
            <a:endParaRPr lang="zh-CN" altLang="en-US"/>
          </a:p>
        </p:txBody>
      </p:sp>
    </p:spTree>
    <p:extLst>
      <p:ext uri="{BB962C8B-B14F-4D97-AF65-F5344CB8AC3E}">
        <p14:creationId xmlns:p14="http://schemas.microsoft.com/office/powerpoint/2010/main" val="110974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我们可以通过在每个时间步上应用递归公式来处理向量</a:t>
            </a:r>
            <a:r>
              <a:rPr lang="en-US" altLang="zh-CN" dirty="0"/>
              <a:t>x</a:t>
            </a:r>
            <a:r>
              <a:rPr lang="zh-CN" altLang="en-US" dirty="0"/>
              <a:t>的序列</a:t>
            </a:r>
            <a:endParaRPr lang="en-US" altLang="zh-CN" dirty="0"/>
          </a:p>
          <a:p>
            <a:r>
              <a:rPr lang="zh-CN" altLang="en-US" dirty="0"/>
              <a:t>从一个旧的状态传递到一个新的状态，我们需要有一个系数矩阵</a:t>
            </a:r>
            <a:r>
              <a:rPr lang="en-US" altLang="zh-CN" dirty="0"/>
              <a:t>W</a:t>
            </a:r>
            <a:r>
              <a:rPr lang="zh-CN" altLang="en-US" dirty="0"/>
              <a:t>，之前的状态向量以及新的输入向量，通过公式的计算得到新的状态值。</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63</a:t>
            </a:fld>
            <a:endParaRPr lang="zh-CN" altLang="en-US"/>
          </a:p>
        </p:txBody>
      </p:sp>
    </p:spTree>
    <p:extLst>
      <p:ext uri="{BB962C8B-B14F-4D97-AF65-F5344CB8AC3E}">
        <p14:creationId xmlns:p14="http://schemas.microsoft.com/office/powerpoint/2010/main" val="2433414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a:t>
            </a:r>
            <a:r>
              <a:rPr lang="zh-CN" altLang="en-US" dirty="0"/>
              <a:t>在每个时间步中使用相同的函数和相同的参数集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64</a:t>
            </a:fld>
            <a:endParaRPr lang="zh-CN" altLang="en-US"/>
          </a:p>
        </p:txBody>
      </p:sp>
    </p:spTree>
    <p:extLst>
      <p:ext uri="{BB962C8B-B14F-4D97-AF65-F5344CB8AC3E}">
        <p14:creationId xmlns:p14="http://schemas.microsoft.com/office/powerpoint/2010/main" val="3720987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从下面这个最简单的</a:t>
            </a:r>
            <a:r>
              <a:rPr lang="en-US" altLang="zh-CN" dirty="0"/>
              <a:t>vanilla network</a:t>
            </a:r>
            <a:r>
              <a:rPr lang="zh-CN" altLang="en-US" dirty="0"/>
              <a:t>入手。现在的</a:t>
            </a:r>
            <a:r>
              <a:rPr lang="en-US" altLang="zh-CN" dirty="0"/>
              <a:t>f</a:t>
            </a:r>
            <a:r>
              <a:rPr lang="zh-CN" altLang="en-US" dirty="0"/>
              <a:t>函数使用的是</a:t>
            </a:r>
            <a:r>
              <a:rPr lang="en-US" altLang="zh-CN" dirty="0"/>
              <a:t>tanh</a:t>
            </a:r>
            <a:r>
              <a:rPr lang="zh-CN" altLang="en-US" dirty="0"/>
              <a:t>，然后看公式的下角标也很清楚，因为是加了一个隐含层的关系，所以不同的系数矩阵看的也很明白。</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65</a:t>
            </a:fld>
            <a:endParaRPr lang="zh-CN" altLang="en-US"/>
          </a:p>
        </p:txBody>
      </p:sp>
    </p:spTree>
    <p:extLst>
      <p:ext uri="{BB962C8B-B14F-4D97-AF65-F5344CB8AC3E}">
        <p14:creationId xmlns:p14="http://schemas.microsoft.com/office/powerpoint/2010/main" val="149149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a:buChar char="•"/>
            </a:pPr>
            <a:r>
              <a:rPr lang="zh-CN" altLang="en-US" b="0" i="0" dirty="0">
                <a:solidFill>
                  <a:srgbClr val="2C3E50"/>
                </a:solidFill>
                <a:effectLst/>
                <a:latin typeface="PingFang SC"/>
              </a:rPr>
              <a:t>神经元按照</a:t>
            </a:r>
            <a:r>
              <a:rPr lang="zh-CN" altLang="en-US" b="1" i="0" dirty="0">
                <a:solidFill>
                  <a:srgbClr val="2C3E50"/>
                </a:solidFill>
                <a:effectLst/>
                <a:latin typeface="PingFang SC"/>
              </a:rPr>
              <a:t>层</a:t>
            </a:r>
            <a:r>
              <a:rPr lang="zh-CN" altLang="en-US" b="0" i="0" dirty="0">
                <a:solidFill>
                  <a:srgbClr val="2C3E50"/>
                </a:solidFill>
                <a:effectLst/>
                <a:latin typeface="PingFang SC"/>
              </a:rPr>
              <a:t>来布局。最左边的层叫做</a:t>
            </a:r>
            <a:r>
              <a:rPr lang="zh-CN" altLang="en-US" b="1" i="0" dirty="0">
                <a:solidFill>
                  <a:srgbClr val="2C3E50"/>
                </a:solidFill>
                <a:effectLst/>
                <a:latin typeface="PingFang SC"/>
              </a:rPr>
              <a:t>输入层</a:t>
            </a:r>
            <a:r>
              <a:rPr lang="zh-CN" altLang="en-US" b="0" i="0" dirty="0">
                <a:solidFill>
                  <a:srgbClr val="2C3E50"/>
                </a:solidFill>
                <a:effectLst/>
                <a:latin typeface="PingFang SC"/>
              </a:rPr>
              <a:t>，负责接收输入数据；最右边的层叫</a:t>
            </a:r>
            <a:r>
              <a:rPr lang="zh-CN" altLang="en-US" b="1" i="0" dirty="0">
                <a:solidFill>
                  <a:srgbClr val="2C3E50"/>
                </a:solidFill>
                <a:effectLst/>
                <a:latin typeface="PingFang SC"/>
              </a:rPr>
              <a:t>输出层</a:t>
            </a:r>
            <a:r>
              <a:rPr lang="zh-CN" altLang="en-US" b="0" i="0" dirty="0">
                <a:solidFill>
                  <a:srgbClr val="2C3E50"/>
                </a:solidFill>
                <a:effectLst/>
                <a:latin typeface="PingFang SC"/>
              </a:rPr>
              <a:t>，我们可以从这层获取神经网络输出数据。输入层和输出层之间的层叫做</a:t>
            </a:r>
            <a:r>
              <a:rPr lang="zh-CN" altLang="en-US" b="1" i="0" dirty="0">
                <a:solidFill>
                  <a:srgbClr val="2C3E50"/>
                </a:solidFill>
                <a:effectLst/>
                <a:latin typeface="PingFang SC"/>
              </a:rPr>
              <a:t>隐藏层</a:t>
            </a:r>
            <a:r>
              <a:rPr lang="zh-CN" altLang="en-US" b="0" i="0" dirty="0">
                <a:solidFill>
                  <a:srgbClr val="2C3E50"/>
                </a:solidFill>
                <a:effectLst/>
                <a:latin typeface="PingFang SC"/>
              </a:rPr>
              <a:t>，因为它们对于外部来说是不可见的。</a:t>
            </a:r>
          </a:p>
          <a:p>
            <a:pPr algn="l">
              <a:buFont typeface="Arial"/>
              <a:buChar char="•"/>
            </a:pPr>
            <a:r>
              <a:rPr lang="zh-CN" altLang="en-US" b="0" i="0" dirty="0">
                <a:solidFill>
                  <a:srgbClr val="2C3E50"/>
                </a:solidFill>
                <a:effectLst/>
                <a:latin typeface="PingFang SC"/>
              </a:rPr>
              <a:t>同一层的神经元之间没有连接。</a:t>
            </a:r>
          </a:p>
          <a:p>
            <a:pPr algn="l">
              <a:buFont typeface="Arial"/>
              <a:buChar char="•"/>
            </a:pPr>
            <a:r>
              <a:rPr lang="zh-CN" altLang="en-US" b="0" i="0" dirty="0">
                <a:solidFill>
                  <a:srgbClr val="2C3E50"/>
                </a:solidFill>
                <a:effectLst/>
                <a:latin typeface="PingFang SC"/>
              </a:rPr>
              <a:t>第</a:t>
            </a:r>
            <a:r>
              <a:rPr lang="en-US" altLang="zh-CN" b="0" i="0" dirty="0">
                <a:solidFill>
                  <a:srgbClr val="2C3E50"/>
                </a:solidFill>
                <a:effectLst/>
                <a:latin typeface="PingFang SC"/>
              </a:rPr>
              <a:t>N</a:t>
            </a:r>
            <a:r>
              <a:rPr lang="zh-CN" altLang="en-US" b="0" i="0" dirty="0">
                <a:solidFill>
                  <a:srgbClr val="2C3E50"/>
                </a:solidFill>
                <a:effectLst/>
                <a:latin typeface="PingFang SC"/>
              </a:rPr>
              <a:t>层的每个神经元和第</a:t>
            </a:r>
            <a:r>
              <a:rPr lang="en-US" altLang="zh-CN" b="0" i="0" dirty="0">
                <a:solidFill>
                  <a:srgbClr val="2C3E50"/>
                </a:solidFill>
                <a:effectLst/>
                <a:latin typeface="PingFang SC"/>
              </a:rPr>
              <a:t>N-1</a:t>
            </a:r>
            <a:r>
              <a:rPr lang="zh-CN" altLang="en-US" b="0" i="0" dirty="0">
                <a:solidFill>
                  <a:srgbClr val="2C3E50"/>
                </a:solidFill>
                <a:effectLst/>
                <a:latin typeface="PingFang SC"/>
              </a:rPr>
              <a:t>层的</a:t>
            </a:r>
            <a:r>
              <a:rPr lang="zh-CN" altLang="en-US" b="1" i="0" dirty="0">
                <a:solidFill>
                  <a:srgbClr val="2C3E50"/>
                </a:solidFill>
                <a:effectLst/>
                <a:latin typeface="PingFang SC"/>
              </a:rPr>
              <a:t>所有</a:t>
            </a:r>
            <a:r>
              <a:rPr lang="zh-CN" altLang="en-US" b="0" i="0" dirty="0">
                <a:solidFill>
                  <a:srgbClr val="2C3E50"/>
                </a:solidFill>
                <a:effectLst/>
                <a:latin typeface="PingFang SC"/>
              </a:rPr>
              <a:t>神经元相连</a:t>
            </a:r>
            <a:r>
              <a:rPr lang="en-US" altLang="zh-CN" b="0" i="0" dirty="0">
                <a:solidFill>
                  <a:srgbClr val="2C3E50"/>
                </a:solidFill>
                <a:effectLst/>
                <a:latin typeface="PingFang SC"/>
              </a:rPr>
              <a:t>(</a:t>
            </a:r>
            <a:r>
              <a:rPr lang="zh-CN" altLang="en-US" b="0" i="0" dirty="0">
                <a:solidFill>
                  <a:srgbClr val="2C3E50"/>
                </a:solidFill>
                <a:effectLst/>
                <a:latin typeface="PingFang SC"/>
              </a:rPr>
              <a:t>这就是</a:t>
            </a:r>
            <a:r>
              <a:rPr lang="en-US" altLang="zh-CN" b="0" i="0" dirty="0">
                <a:solidFill>
                  <a:srgbClr val="2C3E50"/>
                </a:solidFill>
                <a:effectLst/>
                <a:latin typeface="PingFang SC"/>
              </a:rPr>
              <a:t>full connected</a:t>
            </a:r>
            <a:r>
              <a:rPr lang="zh-CN" altLang="en-US" b="0" i="0" dirty="0">
                <a:solidFill>
                  <a:srgbClr val="2C3E50"/>
                </a:solidFill>
                <a:effectLst/>
                <a:latin typeface="PingFang SC"/>
              </a:rPr>
              <a:t>的含义</a:t>
            </a:r>
            <a:r>
              <a:rPr lang="en-US" altLang="zh-CN" b="0" i="0" dirty="0">
                <a:solidFill>
                  <a:srgbClr val="2C3E50"/>
                </a:solidFill>
                <a:effectLst/>
                <a:latin typeface="PingFang SC"/>
              </a:rPr>
              <a:t>)</a:t>
            </a:r>
            <a:r>
              <a:rPr lang="zh-CN" altLang="en-US" b="0" i="0" dirty="0">
                <a:solidFill>
                  <a:srgbClr val="2C3E50"/>
                </a:solidFill>
                <a:effectLst/>
                <a:latin typeface="PingFang SC"/>
              </a:rPr>
              <a:t>，第</a:t>
            </a:r>
            <a:r>
              <a:rPr lang="en-US" altLang="zh-CN" b="0" i="0" dirty="0">
                <a:solidFill>
                  <a:srgbClr val="2C3E50"/>
                </a:solidFill>
                <a:effectLst/>
                <a:latin typeface="PingFang SC"/>
              </a:rPr>
              <a:t>N-1</a:t>
            </a:r>
            <a:r>
              <a:rPr lang="zh-CN" altLang="en-US" b="0" i="0" dirty="0">
                <a:solidFill>
                  <a:srgbClr val="2C3E50"/>
                </a:solidFill>
                <a:effectLst/>
                <a:latin typeface="PingFang SC"/>
              </a:rPr>
              <a:t>层神经元的输出就是第</a:t>
            </a:r>
            <a:r>
              <a:rPr lang="en-US" altLang="zh-CN" b="0" i="0" dirty="0">
                <a:solidFill>
                  <a:srgbClr val="2C3E50"/>
                </a:solidFill>
                <a:effectLst/>
                <a:latin typeface="PingFang SC"/>
              </a:rPr>
              <a:t>N</a:t>
            </a:r>
            <a:r>
              <a:rPr lang="zh-CN" altLang="en-US" b="0" i="0" dirty="0">
                <a:solidFill>
                  <a:srgbClr val="2C3E50"/>
                </a:solidFill>
                <a:effectLst/>
                <a:latin typeface="PingFang SC"/>
              </a:rPr>
              <a:t>层神经元的输入。</a:t>
            </a:r>
          </a:p>
          <a:p>
            <a:pPr algn="l">
              <a:buFont typeface="Arial"/>
              <a:buChar char="•"/>
            </a:pPr>
            <a:r>
              <a:rPr lang="zh-CN" altLang="en-US" b="0" i="0" dirty="0">
                <a:solidFill>
                  <a:srgbClr val="2C3E50"/>
                </a:solidFill>
                <a:effectLst/>
                <a:latin typeface="PingFang SC"/>
              </a:rPr>
              <a:t>每个连接都有一个</a:t>
            </a:r>
            <a:r>
              <a:rPr lang="zh-CN" altLang="en-US" b="1" i="0" dirty="0">
                <a:solidFill>
                  <a:srgbClr val="2C3E50"/>
                </a:solidFill>
                <a:effectLst/>
                <a:latin typeface="PingFang SC"/>
              </a:rPr>
              <a:t>权值</a:t>
            </a:r>
            <a:r>
              <a:rPr lang="zh-CN" altLang="en-US" b="0" i="0" dirty="0">
                <a:solidFill>
                  <a:srgbClr val="2C3E50"/>
                </a:solidFill>
                <a:effectLst/>
                <a:latin typeface="PingFang SC"/>
              </a:rPr>
              <a:t>。</a:t>
            </a:r>
          </a:p>
          <a:p>
            <a:pPr algn="l"/>
            <a:r>
              <a:rPr lang="zh-CN" altLang="en-US" b="0" i="0" dirty="0">
                <a:solidFill>
                  <a:srgbClr val="2C3E50"/>
                </a:solidFill>
                <a:effectLst/>
                <a:latin typeface="PingFang SC"/>
              </a:rPr>
              <a:t>上面这些规则定义了全连接神经网络的结构。事实上还存在很多其它结构的神经网络，比如卷积神经网络</a:t>
            </a:r>
            <a:r>
              <a:rPr lang="en-US" altLang="zh-CN" b="0" i="0" dirty="0">
                <a:solidFill>
                  <a:srgbClr val="2C3E50"/>
                </a:solidFill>
                <a:effectLst/>
                <a:latin typeface="PingFang SC"/>
              </a:rPr>
              <a:t>(CNN)</a:t>
            </a:r>
            <a:r>
              <a:rPr lang="zh-CN" altLang="en-US" b="0" i="0" dirty="0">
                <a:solidFill>
                  <a:srgbClr val="2C3E50"/>
                </a:solidFill>
                <a:effectLst/>
                <a:latin typeface="PingFang SC"/>
              </a:rPr>
              <a:t>、循环神经网络</a:t>
            </a:r>
            <a:r>
              <a:rPr lang="en-US" altLang="zh-CN" b="0" i="0" dirty="0">
                <a:solidFill>
                  <a:srgbClr val="2C3E50"/>
                </a:solidFill>
                <a:effectLst/>
                <a:latin typeface="PingFang SC"/>
              </a:rPr>
              <a:t>(RNN)</a:t>
            </a:r>
            <a:r>
              <a:rPr lang="zh-CN" altLang="en-US" b="0" i="0" dirty="0">
                <a:solidFill>
                  <a:srgbClr val="2C3E50"/>
                </a:solidFill>
                <a:effectLst/>
                <a:latin typeface="PingFang SC"/>
              </a:rPr>
              <a:t>，他们都具有不同的连接规则。</a:t>
            </a:r>
          </a:p>
          <a:p>
            <a:endParaRPr lang="zh-CN" altLang="en-US" dirty="0"/>
          </a:p>
        </p:txBody>
      </p:sp>
      <p:sp>
        <p:nvSpPr>
          <p:cNvPr id="4" name="灯片编号占位符 3"/>
          <p:cNvSpPr>
            <a:spLocks noGrp="1"/>
          </p:cNvSpPr>
          <p:nvPr>
            <p:ph type="sldNum" sz="quarter" idx="10"/>
          </p:nvPr>
        </p:nvSpPr>
        <p:spPr/>
        <p:txBody>
          <a:bodyPr/>
          <a:lstStyle/>
          <a:p>
            <a:fld id="{A7B75823-15AC-4B27-83C1-D023439E29EE}" type="slidenum">
              <a:rPr lang="zh-CN" altLang="en-US" smtClean="0"/>
              <a:t>5</a:t>
            </a:fld>
            <a:endParaRPr lang="zh-CN" altLang="en-US"/>
          </a:p>
        </p:txBody>
      </p:sp>
    </p:spTree>
    <p:extLst>
      <p:ext uri="{BB962C8B-B14F-4D97-AF65-F5344CB8AC3E}">
        <p14:creationId xmlns:p14="http://schemas.microsoft.com/office/powerpoint/2010/main" val="2807497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H0</a:t>
            </a:r>
            <a:r>
              <a:rPr lang="zh-CN" altLang="en-US" dirty="0"/>
              <a:t>初始化为</a:t>
            </a:r>
            <a:r>
              <a:rPr lang="en-US" altLang="zh-CN" dirty="0"/>
              <a:t>0</a:t>
            </a:r>
            <a:r>
              <a:rPr lang="zh-CN" altLang="en-US" dirty="0"/>
              <a:t>，</a:t>
            </a:r>
            <a:r>
              <a:rPr lang="en-US" altLang="zh-CN" dirty="0"/>
              <a:t>h0</a:t>
            </a:r>
            <a:r>
              <a:rPr lang="zh-CN" altLang="en-US" dirty="0"/>
              <a:t>和</a:t>
            </a:r>
            <a:r>
              <a:rPr lang="en-US" altLang="zh-CN" dirty="0"/>
              <a:t>x1</a:t>
            </a:r>
            <a:r>
              <a:rPr lang="zh-CN" altLang="en-US" dirty="0"/>
              <a:t>进入</a:t>
            </a:r>
            <a:r>
              <a:rPr lang="en-US" altLang="zh-CN" dirty="0"/>
              <a:t>f</a:t>
            </a:r>
            <a:r>
              <a:rPr lang="zh-CN" altLang="en-US" dirty="0"/>
              <a:t>这个函数，得到下一个隐藏状态  </a:t>
            </a:r>
            <a:r>
              <a:rPr lang="en-US" altLang="zh-CN" dirty="0"/>
              <a:t>h1</a:t>
            </a:r>
            <a:r>
              <a:rPr lang="zh-CN" altLang="en-US" dirty="0"/>
              <a:t>然后重复这个过程</a:t>
            </a:r>
            <a:r>
              <a:rPr lang="en-US" altLang="zh-CN" dirty="0"/>
              <a:t>.</a:t>
            </a:r>
            <a:r>
              <a:rPr lang="zh-CN" altLang="en-US" dirty="0"/>
              <a:t>然后隐含层可以不断地增多，就变成了</a:t>
            </a:r>
            <a:r>
              <a:rPr lang="en-US" altLang="zh-CN" dirty="0"/>
              <a:t>RNN</a:t>
            </a:r>
            <a:r>
              <a:rPr lang="zh-CN" altLang="en-US" dirty="0"/>
              <a:t>，在初始化时，每一层的</a:t>
            </a:r>
            <a:r>
              <a:rPr lang="en-US" altLang="zh-CN" dirty="0"/>
              <a:t>W</a:t>
            </a:r>
            <a:r>
              <a:rPr lang="zh-CN" altLang="en-US" dirty="0"/>
              <a:t>矩阵都是一样的</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67</a:t>
            </a:fld>
            <a:endParaRPr lang="zh-CN" altLang="en-US"/>
          </a:p>
        </p:txBody>
      </p:sp>
    </p:spTree>
    <p:extLst>
      <p:ext uri="{BB962C8B-B14F-4D97-AF65-F5344CB8AC3E}">
        <p14:creationId xmlns:p14="http://schemas.microsoft.com/office/powerpoint/2010/main" val="3821556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从上面的图我们可以很自然的推出下面我们需要计算</a:t>
            </a:r>
            <a:r>
              <a:rPr lang="en-US" altLang="zh-CN" dirty="0"/>
              <a:t>loss</a:t>
            </a:r>
            <a:r>
              <a:rPr lang="zh-CN" altLang="en-US" dirty="0"/>
              <a:t>了，计算每个层的</a:t>
            </a:r>
            <a:r>
              <a:rPr lang="en-US" altLang="zh-CN" dirty="0"/>
              <a:t>loss</a:t>
            </a:r>
            <a:r>
              <a:rPr lang="zh-CN" altLang="en-US" dirty="0"/>
              <a:t>，最后都相加起来成为最终的</a:t>
            </a:r>
            <a:r>
              <a:rPr lang="en-US" altLang="zh-CN" dirty="0"/>
              <a:t>loss</a:t>
            </a:r>
            <a:r>
              <a:rPr lang="zh-CN" altLang="en-US" dirty="0"/>
              <a:t>。如果我们要训练模型，就要求梯度，求</a:t>
            </a:r>
            <a:r>
              <a:rPr lang="en-US" altLang="zh-CN" dirty="0"/>
              <a:t>W</a:t>
            </a:r>
            <a:r>
              <a:rPr lang="zh-CN" altLang="en-US" dirty="0"/>
              <a:t>得导数。先从总损失对每一部分求导。再是每一部分对</a:t>
            </a:r>
            <a:r>
              <a:rPr lang="en-US" altLang="zh-CN" dirty="0"/>
              <a:t>W</a:t>
            </a:r>
            <a:r>
              <a:rPr lang="zh-CN" altLang="en-US" dirty="0"/>
              <a:t>求导</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68</a:t>
            </a:fld>
            <a:endParaRPr lang="zh-CN" altLang="en-US"/>
          </a:p>
        </p:txBody>
      </p:sp>
    </p:spTree>
    <p:extLst>
      <p:ext uri="{BB962C8B-B14F-4D97-AF65-F5344CB8AC3E}">
        <p14:creationId xmlns:p14="http://schemas.microsoft.com/office/powerpoint/2010/main" val="1327226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处理序列分类问题。如输入一段文字判别它所属的类别，输入一个句子判断其感情倾向，输入一段视频判断其类别</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69</a:t>
            </a:fld>
            <a:endParaRPr lang="zh-CN" altLang="en-US"/>
          </a:p>
        </p:txBody>
      </p:sp>
    </p:spTree>
    <p:extLst>
      <p:ext uri="{BB962C8B-B14F-4D97-AF65-F5344CB8AC3E}">
        <p14:creationId xmlns:p14="http://schemas.microsoft.com/office/powerpoint/2010/main" val="112746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从图像生成文字，此时输入的</a:t>
            </a:r>
            <a:r>
              <a:rPr lang="en-US" altLang="zh-CN" dirty="0"/>
              <a:t>x</a:t>
            </a:r>
            <a:r>
              <a:rPr lang="zh-CN" altLang="en-US" dirty="0"/>
              <a:t>是图像的特征，而输出的</a:t>
            </a:r>
            <a:r>
              <a:rPr lang="en-US" altLang="zh-CN" dirty="0"/>
              <a:t>y</a:t>
            </a:r>
            <a:r>
              <a:rPr lang="zh-CN" altLang="en-US" dirty="0"/>
              <a:t>是一段文字</a:t>
            </a:r>
            <a:endParaRPr lang="en-US" altLang="zh-CN" dirty="0"/>
          </a:p>
          <a:p>
            <a:r>
              <a:rPr lang="zh-CN" altLang="en-US" dirty="0"/>
              <a:t>从类别生成语音或音乐等</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70</a:t>
            </a:fld>
            <a:endParaRPr lang="zh-CN" altLang="en-US"/>
          </a:p>
        </p:txBody>
      </p:sp>
    </p:spTree>
    <p:extLst>
      <p:ext uri="{BB962C8B-B14F-4D97-AF65-F5344CB8AC3E}">
        <p14:creationId xmlns:p14="http://schemas.microsoft.com/office/powerpoint/2010/main" val="2250945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序列</a:t>
            </a:r>
            <a:r>
              <a:rPr lang="en-US" altLang="zh-CN" dirty="0"/>
              <a:t>2</a:t>
            </a:r>
            <a:r>
              <a:rPr lang="zh-CN" altLang="en-US" dirty="0"/>
              <a:t>序列的模型类似于机器翻译等工作，如果你要求输入输出是都是变化的。分两段进行，我们称之为解码和编码。</a:t>
            </a:r>
            <a:endParaRPr lang="en-US" altLang="zh-CN" dirty="0"/>
          </a:p>
          <a:p>
            <a:r>
              <a:rPr lang="zh-CN" altLang="en-US" dirty="0"/>
              <a:t>例如编码，我们假设输入是可变的，这可能是英语句 子通过编码网络输出一个向量，第二个阶段输入一个向量，通过解码网络输出另一种语言</a:t>
            </a:r>
            <a:endParaRPr lang="en-US" altLang="zh-CN" dirty="0"/>
          </a:p>
          <a:p>
            <a:r>
              <a:rPr lang="zh-CN" altLang="en-US" dirty="0"/>
              <a:t>在这个输出可变大小的输出中，我们可以在每一个时间步做一些预测， 也许是关于使用什么词，我 们可以通过整个网络的</a:t>
            </a:r>
            <a:r>
              <a:rPr lang="en-US" altLang="zh-CN" dirty="0"/>
              <a:t>loss</a:t>
            </a:r>
            <a:r>
              <a:rPr lang="zh-CN" altLang="en-US" dirty="0"/>
              <a:t>执行反向传播 来训练这个模型</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71</a:t>
            </a:fld>
            <a:endParaRPr lang="zh-CN" altLang="en-US"/>
          </a:p>
        </p:txBody>
      </p:sp>
    </p:spTree>
    <p:extLst>
      <p:ext uri="{BB962C8B-B14F-4D97-AF65-F5344CB8AC3E}">
        <p14:creationId xmlns:p14="http://schemas.microsoft.com/office/powerpoint/2010/main" val="2276878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前后向传输均使用完整序列，如果输入越长的话，展开的网络就越深，对于“深度”网络训练的困难最常见的是 </a:t>
            </a:r>
            <a:r>
              <a:rPr lang="en-US" altLang="zh-CN" dirty="0"/>
              <a:t>Gradient Explode </a:t>
            </a:r>
            <a:r>
              <a:rPr lang="zh-CN" altLang="en-US" dirty="0"/>
              <a:t>和 </a:t>
            </a:r>
            <a:r>
              <a:rPr lang="en-US" altLang="zh-CN" dirty="0"/>
              <a:t>Gradient Vanish  </a:t>
            </a:r>
            <a:r>
              <a:rPr lang="zh-CN" altLang="en-US" dirty="0"/>
              <a:t>的问题。</a:t>
            </a:r>
          </a:p>
          <a:p>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72</a:t>
            </a:fld>
            <a:endParaRPr lang="zh-CN" altLang="en-US"/>
          </a:p>
        </p:txBody>
      </p:sp>
    </p:spTree>
    <p:extLst>
      <p:ext uri="{BB962C8B-B14F-4D97-AF65-F5344CB8AC3E}">
        <p14:creationId xmlns:p14="http://schemas.microsoft.com/office/powerpoint/2010/main" val="3683226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就是当梯度大于一定阈值的的时候，将它截断为一个较小的数</a:t>
            </a:r>
            <a:endParaRPr lang="en-US" altLang="zh-CN" dirty="0"/>
          </a:p>
          <a:p>
            <a:r>
              <a:rPr lang="zh-CN" altLang="en-US" dirty="0"/>
              <a:t>前后向传输均使用分块序列</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74</a:t>
            </a:fld>
            <a:endParaRPr lang="zh-CN" altLang="en-US"/>
          </a:p>
        </p:txBody>
      </p:sp>
    </p:spTree>
    <p:extLst>
      <p:ext uri="{BB962C8B-B14F-4D97-AF65-F5344CB8AC3E}">
        <p14:creationId xmlns:p14="http://schemas.microsoft.com/office/powerpoint/2010/main" val="2988353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前使用完整序列</a:t>
            </a:r>
            <a:r>
              <a:rPr lang="en-US" altLang="zh-CN" dirty="0"/>
              <a:t>, </a:t>
            </a:r>
            <a:r>
              <a:rPr lang="zh-CN" altLang="en-US" dirty="0"/>
              <a:t>后向传输使用分块序列</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75</a:t>
            </a:fld>
            <a:endParaRPr lang="zh-CN" altLang="en-US"/>
          </a:p>
        </p:txBody>
      </p:sp>
    </p:spTree>
    <p:extLst>
      <p:ext uri="{BB962C8B-B14F-4D97-AF65-F5344CB8AC3E}">
        <p14:creationId xmlns:p14="http://schemas.microsoft.com/office/powerpoint/2010/main" val="994033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多个传统</a:t>
            </a:r>
            <a:r>
              <a:rPr lang="en-US" altLang="zh-CN" dirty="0"/>
              <a:t>RNN</a:t>
            </a:r>
            <a:r>
              <a:rPr lang="zh-CN" altLang="en-US" dirty="0"/>
              <a:t>级联存在的问题，梯度爆炸和梯度消失</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76</a:t>
            </a:fld>
            <a:endParaRPr lang="zh-CN" altLang="en-US"/>
          </a:p>
        </p:txBody>
      </p:sp>
    </p:spTree>
    <p:extLst>
      <p:ext uri="{BB962C8B-B14F-4D97-AF65-F5344CB8AC3E}">
        <p14:creationId xmlns:p14="http://schemas.microsoft.com/office/powerpoint/2010/main" val="491805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当前的信息建议下一个词可能是一种语言的名字，但是如果我们需要弄清楚是什么语言，我们是需要先前提到的离当前位置很远的 </a:t>
            </a:r>
            <a:r>
              <a:rPr lang="en-US" altLang="zh-CN" dirty="0"/>
              <a:t>France </a:t>
            </a:r>
            <a:r>
              <a:rPr lang="zh-CN" altLang="en-US" dirty="0"/>
              <a:t>的上下文的。这说明相关信息和当前预测位置之间的间隔就肯定变得相当的大。 不幸的是，在这个间隔不断增大时，</a:t>
            </a:r>
            <a:r>
              <a:rPr lang="en-US" altLang="zh-CN" dirty="0"/>
              <a:t>RNN </a:t>
            </a:r>
            <a:r>
              <a:rPr lang="zh-CN" altLang="en-US" dirty="0"/>
              <a:t>会丧失学习到连接如此远的信息的能力。 </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77</a:t>
            </a:fld>
            <a:endParaRPr lang="zh-CN" altLang="en-US"/>
          </a:p>
        </p:txBody>
      </p:sp>
    </p:spTree>
    <p:extLst>
      <p:ext uri="{BB962C8B-B14F-4D97-AF65-F5344CB8AC3E}">
        <p14:creationId xmlns:p14="http://schemas.microsoft.com/office/powerpoint/2010/main" val="2668036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E9793D8-3D08-4063-BFF1-8902ACE1ED84}" type="slidenum">
              <a:rPr lang="zh-CN" altLang="en-US" smtClean="0"/>
              <a:t>6</a:t>
            </a:fld>
            <a:endParaRPr lang="zh-CN" altLang="en-US"/>
          </a:p>
        </p:txBody>
      </p:sp>
    </p:spTree>
    <p:extLst>
      <p:ext uri="{BB962C8B-B14F-4D97-AF65-F5344CB8AC3E}">
        <p14:creationId xmlns:p14="http://schemas.microsoft.com/office/powerpoint/2010/main" val="369022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在标准的 </a:t>
            </a:r>
            <a:r>
              <a:rPr lang="en-US" altLang="zh-CN" dirty="0"/>
              <a:t>RNN </a:t>
            </a:r>
            <a:r>
              <a:rPr lang="zh-CN" altLang="en-US" dirty="0"/>
              <a:t>中，这个重复的模块只有一个非常简单的结构，例如一个 </a:t>
            </a:r>
            <a:r>
              <a:rPr lang="en-US" altLang="zh-CN" dirty="0"/>
              <a:t>tanh </a:t>
            </a:r>
            <a:r>
              <a:rPr lang="zh-CN" altLang="en-US" dirty="0"/>
              <a:t>层。</a:t>
            </a:r>
            <a:endParaRPr lang="en-US" altLang="zh-CN" dirty="0"/>
          </a:p>
          <a:p>
            <a:r>
              <a:rPr lang="en-US" altLang="zh-CN" dirty="0"/>
              <a:t>LSTM </a:t>
            </a:r>
            <a:r>
              <a:rPr lang="zh-CN" altLang="en-US" dirty="0"/>
              <a:t>同样是这样的结构，但是重复的模块拥有一个不同的结构。不同于 单一神经网络层，这里是有四个，以一种非常特殊的方式进行交互。</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80</a:t>
            </a:fld>
            <a:endParaRPr lang="zh-CN" altLang="en-US"/>
          </a:p>
        </p:txBody>
      </p:sp>
    </p:spTree>
    <p:extLst>
      <p:ext uri="{BB962C8B-B14F-4D97-AF65-F5344CB8AC3E}">
        <p14:creationId xmlns:p14="http://schemas.microsoft.com/office/powerpoint/2010/main" val="1319984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水平线可以看做</a:t>
            </a:r>
            <a:r>
              <a:rPr lang="en-US" altLang="zh-CN" dirty="0"/>
              <a:t>LSTM</a:t>
            </a:r>
            <a:r>
              <a:rPr lang="zh-CN" altLang="en-US" dirty="0"/>
              <a:t>的主通道，</a:t>
            </a:r>
            <a:r>
              <a:rPr lang="en-US" altLang="zh-CN" dirty="0"/>
              <a:t>Ct</a:t>
            </a:r>
            <a:r>
              <a:rPr lang="zh-CN" altLang="en-US" dirty="0"/>
              <a:t>并不是照搬</a:t>
            </a:r>
            <a:r>
              <a:rPr lang="en-US" altLang="zh-CN" dirty="0"/>
              <a:t>Ct-1,</a:t>
            </a:r>
            <a:r>
              <a:rPr lang="zh-CN" altLang="en-US" dirty="0"/>
              <a:t>而是在</a:t>
            </a:r>
            <a:r>
              <a:rPr lang="en-US" altLang="zh-CN" dirty="0"/>
              <a:t>Ct-1</a:t>
            </a:r>
            <a:r>
              <a:rPr lang="zh-CN" altLang="en-US" dirty="0"/>
              <a:t>的基础上，保留一部分，遗忘一部分</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81</a:t>
            </a:fld>
            <a:endParaRPr lang="zh-CN" altLang="en-US"/>
          </a:p>
        </p:txBody>
      </p:sp>
    </p:spTree>
    <p:extLst>
      <p:ext uri="{BB962C8B-B14F-4D97-AF65-F5344CB8AC3E}">
        <p14:creationId xmlns:p14="http://schemas.microsoft.com/office/powerpoint/2010/main" val="3775701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82</a:t>
            </a:fld>
            <a:endParaRPr lang="zh-CN" altLang="en-US"/>
          </a:p>
        </p:txBody>
      </p:sp>
    </p:spTree>
    <p:extLst>
      <p:ext uri="{BB962C8B-B14F-4D97-AF65-F5344CB8AC3E}">
        <p14:creationId xmlns:p14="http://schemas.microsoft.com/office/powerpoint/2010/main" val="3419243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我们把旧状态与 </a:t>
            </a:r>
            <a:r>
              <a:rPr lang="en-US" altLang="zh-CN" dirty="0" err="1"/>
              <a:t>f_t</a:t>
            </a:r>
            <a:r>
              <a:rPr lang="en-US" altLang="zh-CN" dirty="0"/>
              <a:t> </a:t>
            </a:r>
            <a:r>
              <a:rPr lang="zh-CN" altLang="en-US" dirty="0"/>
              <a:t>相乘，丢弃掉我们确定需要丢弃的信息。接着加上 </a:t>
            </a:r>
            <a:r>
              <a:rPr lang="en-US" altLang="zh-CN" dirty="0" err="1"/>
              <a:t>i_t</a:t>
            </a:r>
            <a:r>
              <a:rPr lang="en-US" altLang="zh-CN" dirty="0"/>
              <a:t> * \tilde{C}_t</a:t>
            </a:r>
            <a:r>
              <a:rPr lang="zh-CN" altLang="en-US" dirty="0"/>
              <a:t>。这就是新的候选值，根据我们决定更新每个状态的程度进行变化。</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84</a:t>
            </a:fld>
            <a:endParaRPr lang="zh-CN" altLang="en-US"/>
          </a:p>
        </p:txBody>
      </p:sp>
    </p:spTree>
    <p:extLst>
      <p:ext uri="{BB962C8B-B14F-4D97-AF65-F5344CB8AC3E}">
        <p14:creationId xmlns:p14="http://schemas.microsoft.com/office/powerpoint/2010/main" val="3386154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在性能和准确度上没什么差别，只是在具体的</a:t>
            </a:r>
            <a:r>
              <a:rPr lang="zh-CN" altLang="en-US"/>
              <a:t>某些业务</a:t>
            </a:r>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87</a:t>
            </a:fld>
            <a:endParaRPr lang="zh-CN" altLang="en-US"/>
          </a:p>
        </p:txBody>
      </p:sp>
    </p:spTree>
    <p:extLst>
      <p:ext uri="{BB962C8B-B14F-4D97-AF65-F5344CB8AC3E}">
        <p14:creationId xmlns:p14="http://schemas.microsoft.com/office/powerpoint/2010/main" val="2243895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RNNs</a:t>
            </a:r>
            <a:r>
              <a:rPr lang="zh-CN" altLang="en-US" dirty="0"/>
              <a:t>允许在架构设计中可以有很大的灵活性普通的</a:t>
            </a:r>
            <a:r>
              <a:rPr lang="en-US" altLang="zh-CN" dirty="0"/>
              <a:t>RNNs</a:t>
            </a:r>
            <a:r>
              <a:rPr lang="zh-CN" altLang="en-US" dirty="0"/>
              <a:t>很简单，但是效果不太好通常使用</a:t>
            </a:r>
            <a:r>
              <a:rPr lang="en-US" altLang="zh-CN" dirty="0"/>
              <a:t>LSTM</a:t>
            </a:r>
            <a:r>
              <a:rPr lang="zh-CN" altLang="en-US" dirty="0"/>
              <a:t>或</a:t>
            </a:r>
            <a:r>
              <a:rPr lang="en-US" altLang="zh-CN" dirty="0"/>
              <a:t>GRU:</a:t>
            </a:r>
            <a:r>
              <a:rPr lang="zh-CN" altLang="en-US" dirty="0"/>
              <a:t>它们的附加交互作用改善梯度流梯度的反向流动在神经网络中可能发生爆炸或消失。爆炸由梯度剪切控制。消失由加性相互作用</a:t>
            </a:r>
            <a:r>
              <a:rPr lang="en-US" altLang="zh-CN" dirty="0"/>
              <a:t>(LSTM)</a:t>
            </a:r>
            <a:r>
              <a:rPr lang="zh-CN" altLang="en-US" dirty="0"/>
              <a:t>控制</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88</a:t>
            </a:fld>
            <a:endParaRPr lang="zh-CN" altLang="en-US"/>
          </a:p>
        </p:txBody>
      </p:sp>
    </p:spTree>
    <p:extLst>
      <p:ext uri="{BB962C8B-B14F-4D97-AF65-F5344CB8AC3E}">
        <p14:creationId xmlns:p14="http://schemas.microsoft.com/office/powerpoint/2010/main" val="260361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793D8-3D08-4063-BFF1-8902ACE1ED84}" type="slidenum">
              <a:rPr lang="zh-CN" altLang="en-US" smtClean="0"/>
              <a:t>7</a:t>
            </a:fld>
            <a:endParaRPr lang="zh-CN" altLang="en-US"/>
          </a:p>
        </p:txBody>
      </p:sp>
    </p:spTree>
    <p:extLst>
      <p:ext uri="{BB962C8B-B14F-4D97-AF65-F5344CB8AC3E}">
        <p14:creationId xmlns:p14="http://schemas.microsoft.com/office/powerpoint/2010/main" val="1260141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E9793D8-3D08-4063-BFF1-8902ACE1ED84}" type="slidenum">
              <a:rPr lang="zh-CN" altLang="en-US" smtClean="0"/>
              <a:t>8</a:t>
            </a:fld>
            <a:endParaRPr lang="zh-CN" altLang="en-US"/>
          </a:p>
        </p:txBody>
      </p:sp>
    </p:spTree>
    <p:extLst>
      <p:ext uri="{BB962C8B-B14F-4D97-AF65-F5344CB8AC3E}">
        <p14:creationId xmlns:p14="http://schemas.microsoft.com/office/powerpoint/2010/main" val="3424735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793D8-3D08-4063-BFF1-8902ACE1ED84}" type="slidenum">
              <a:rPr lang="zh-CN" altLang="en-US" smtClean="0">
                <a:solidFill>
                  <a:prstClr val="black"/>
                </a:solidFill>
                <a:latin typeface="Calibri"/>
                <a:ea typeface="宋体"/>
              </a:rPr>
              <a:pPr/>
              <a:t>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5282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系数可设置，可有反向传播计算得到</a:t>
            </a:r>
          </a:p>
        </p:txBody>
      </p:sp>
      <p:sp>
        <p:nvSpPr>
          <p:cNvPr id="4" name="灯片编号占位符 3"/>
          <p:cNvSpPr>
            <a:spLocks noGrp="1"/>
          </p:cNvSpPr>
          <p:nvPr>
            <p:ph type="sldNum" sz="quarter" idx="5"/>
          </p:nvPr>
        </p:nvSpPr>
        <p:spPr/>
        <p:txBody>
          <a:bodyPr/>
          <a:lstStyle/>
          <a:p>
            <a:fld id="{A7B75823-15AC-4B27-83C1-D023439E29EE}" type="slidenum">
              <a:rPr lang="zh-CN" altLang="en-US" smtClean="0"/>
              <a:t>10</a:t>
            </a:fld>
            <a:endParaRPr lang="zh-CN" altLang="en-US"/>
          </a:p>
        </p:txBody>
      </p:sp>
    </p:spTree>
    <p:extLst>
      <p:ext uri="{BB962C8B-B14F-4D97-AF65-F5344CB8AC3E}">
        <p14:creationId xmlns:p14="http://schemas.microsoft.com/office/powerpoint/2010/main" val="107708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可以用</a:t>
            </a:r>
            <a:r>
              <a:rPr lang="en-US" altLang="zh-CN" dirty="0"/>
              <a:t>RELU</a:t>
            </a:r>
            <a:r>
              <a:rPr lang="zh-CN" altLang="en-US" dirty="0"/>
              <a:t>。调调学习率就好了</a:t>
            </a:r>
            <a:endParaRPr lang="en-US" altLang="zh-CN" dirty="0"/>
          </a:p>
          <a:p>
            <a:r>
              <a:rPr lang="zh-CN" altLang="en-US" dirty="0"/>
              <a:t>试用</a:t>
            </a:r>
            <a:r>
              <a:rPr lang="en-US" altLang="zh-CN" dirty="0"/>
              <a:t>leaky</a:t>
            </a:r>
            <a:r>
              <a:rPr lang="zh-CN" altLang="en-US" dirty="0"/>
              <a:t> </a:t>
            </a:r>
            <a:r>
              <a:rPr lang="en-US" altLang="zh-CN" dirty="0" err="1"/>
              <a:t>relu</a:t>
            </a:r>
            <a:r>
              <a:rPr lang="zh-CN" altLang="en-US" dirty="0"/>
              <a:t> </a:t>
            </a:r>
            <a:r>
              <a:rPr lang="en-US" altLang="zh-CN" dirty="0" err="1"/>
              <a:t>elu</a:t>
            </a:r>
            <a:endParaRPr lang="en-US" altLang="zh-CN" dirty="0"/>
          </a:p>
          <a:p>
            <a:r>
              <a:rPr lang="zh-CN" altLang="en-US" dirty="0"/>
              <a:t>不要用</a:t>
            </a:r>
            <a:r>
              <a:rPr lang="en-US" altLang="zh-CN" dirty="0" err="1"/>
              <a:t>sigmod</a:t>
            </a:r>
            <a:endParaRPr lang="zh-CN" altLang="en-US" dirty="0"/>
          </a:p>
        </p:txBody>
      </p:sp>
      <p:sp>
        <p:nvSpPr>
          <p:cNvPr id="4" name="灯片编号占位符 3"/>
          <p:cNvSpPr>
            <a:spLocks noGrp="1"/>
          </p:cNvSpPr>
          <p:nvPr>
            <p:ph type="sldNum" sz="quarter" idx="5"/>
          </p:nvPr>
        </p:nvSpPr>
        <p:spPr/>
        <p:txBody>
          <a:bodyPr/>
          <a:lstStyle/>
          <a:p>
            <a:fld id="{A7B75823-15AC-4B27-83C1-D023439E29EE}" type="slidenum">
              <a:rPr lang="zh-CN" altLang="en-US" smtClean="0"/>
              <a:t>11</a:t>
            </a:fld>
            <a:endParaRPr lang="zh-CN" altLang="en-US"/>
          </a:p>
        </p:txBody>
      </p:sp>
    </p:spTree>
    <p:extLst>
      <p:ext uri="{BB962C8B-B14F-4D97-AF65-F5344CB8AC3E}">
        <p14:creationId xmlns:p14="http://schemas.microsoft.com/office/powerpoint/2010/main" val="3381610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文本框 9"/>
          <p:cNvSpPr txBox="1"/>
          <p:nvPr userDrawn="1"/>
        </p:nvSpPr>
        <p:spPr>
          <a:xfrm>
            <a:off x="0" y="6627168"/>
            <a:ext cx="5200649" cy="230832"/>
          </a:xfrm>
          <a:prstGeom prst="rect">
            <a:avLst/>
          </a:prstGeom>
          <a:noFill/>
        </p:spPr>
        <p:txBody>
          <a:bodyPr wrap="square" rtlCol="0">
            <a:spAutoFit/>
          </a:bodyPr>
          <a:lstStyle/>
          <a:p>
            <a:r>
              <a:rPr lang="en-US" altLang="zh-CN" sz="900" dirty="0">
                <a:solidFill>
                  <a:schemeClr val="bg1">
                    <a:lumMod val="50000"/>
                  </a:schemeClr>
                </a:solidFill>
                <a:latin typeface="Microsoft JhengHei" panose="020B0604030504040204" pitchFamily="34" charset="-120"/>
                <a:ea typeface="Microsoft JhengHei" panose="020B0604030504040204" pitchFamily="34" charset="-120"/>
              </a:rPr>
              <a:t>Machine Perception and Interaction Group (MPIG)</a:t>
            </a:r>
            <a:endParaRPr lang="zh-CN" altLang="en-US" sz="900" dirty="0">
              <a:solidFill>
                <a:schemeClr val="bg1">
                  <a:lumMod val="50000"/>
                </a:schemeClr>
              </a:solidFill>
              <a:latin typeface="Microsoft JhengHei" panose="020B0604030504040204" pitchFamily="34" charset="-120"/>
              <a:ea typeface="Microsoft JhengHei" panose="020B0604030504040204" pitchFamily="34" charset="-120"/>
            </a:endParaRPr>
          </a:p>
        </p:txBody>
      </p:sp>
      <p:sp>
        <p:nvSpPr>
          <p:cNvPr id="11" name="文本框 10"/>
          <p:cNvSpPr txBox="1"/>
          <p:nvPr userDrawn="1"/>
        </p:nvSpPr>
        <p:spPr>
          <a:xfrm>
            <a:off x="8691269" y="6627168"/>
            <a:ext cx="3500731" cy="230832"/>
          </a:xfrm>
          <a:prstGeom prst="rect">
            <a:avLst/>
          </a:prstGeom>
          <a:noFill/>
        </p:spPr>
        <p:txBody>
          <a:bodyPr wrap="square" rtlCol="0">
            <a:spAutoFit/>
          </a:bodyPr>
          <a:lstStyle/>
          <a:p>
            <a:pPr algn="r"/>
            <a:r>
              <a:rPr lang="en-US" altLang="zh-CN" sz="900" dirty="0">
                <a:solidFill>
                  <a:schemeClr val="bg1">
                    <a:lumMod val="50000"/>
                  </a:schemeClr>
                </a:solidFill>
                <a:latin typeface="Microsoft JhengHei" panose="020B0604030504040204" pitchFamily="34" charset="-120"/>
                <a:ea typeface="Microsoft JhengHei" panose="020B0604030504040204" pitchFamily="34" charset="-120"/>
              </a:rPr>
              <a:t>www.mpig.com.cn</a:t>
            </a:r>
            <a:endParaRPr lang="zh-CN" altLang="en-US" sz="900" dirty="0">
              <a:solidFill>
                <a:schemeClr val="bg1">
                  <a:lumMod val="50000"/>
                </a:schemeClr>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16440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chemeClr val="tx1"/>
        </a:solidFill>
        <a:effectLst/>
      </p:bgPr>
    </p:bg>
    <p:spTree>
      <p:nvGrpSpPr>
        <p:cNvPr id="1" name=""/>
        <p:cNvGrpSpPr/>
        <p:nvPr/>
      </p:nvGrpSpPr>
      <p:grpSpPr>
        <a:xfrm>
          <a:off x="0" y="0"/>
          <a:ext cx="0" cy="0"/>
          <a:chOff x="0" y="0"/>
          <a:chExt cx="0" cy="0"/>
        </a:xfrm>
      </p:grpSpPr>
      <p:sp>
        <p:nvSpPr>
          <p:cNvPr id="7" name="文本框 6"/>
          <p:cNvSpPr txBox="1"/>
          <p:nvPr userDrawn="1"/>
        </p:nvSpPr>
        <p:spPr>
          <a:xfrm>
            <a:off x="0" y="6627168"/>
            <a:ext cx="5200649" cy="230832"/>
          </a:xfrm>
          <a:prstGeom prst="rect">
            <a:avLst/>
          </a:prstGeom>
          <a:noFill/>
        </p:spPr>
        <p:txBody>
          <a:bodyPr wrap="square" rtlCol="0">
            <a:spAutoFit/>
          </a:bodyPr>
          <a:lstStyle/>
          <a:p>
            <a:r>
              <a:rPr lang="en-US" altLang="zh-CN" sz="900" dirty="0">
                <a:solidFill>
                  <a:schemeClr val="bg1">
                    <a:lumMod val="50000"/>
                  </a:schemeClr>
                </a:solidFill>
                <a:latin typeface="Microsoft JhengHei" panose="020B0604030504040204" pitchFamily="34" charset="-120"/>
                <a:ea typeface="Microsoft JhengHei" panose="020B0604030504040204" pitchFamily="34" charset="-120"/>
              </a:rPr>
              <a:t>Machine Perception and Interaction Group (MPIG)</a:t>
            </a:r>
            <a:endParaRPr lang="zh-CN" altLang="en-US" sz="900" dirty="0">
              <a:solidFill>
                <a:schemeClr val="bg1">
                  <a:lumMod val="50000"/>
                </a:schemeClr>
              </a:solidFill>
              <a:latin typeface="Microsoft JhengHei" panose="020B0604030504040204" pitchFamily="34" charset="-120"/>
              <a:ea typeface="Microsoft JhengHei" panose="020B0604030504040204" pitchFamily="34" charset="-120"/>
            </a:endParaRPr>
          </a:p>
        </p:txBody>
      </p:sp>
      <p:sp>
        <p:nvSpPr>
          <p:cNvPr id="8" name="文本框 7"/>
          <p:cNvSpPr txBox="1"/>
          <p:nvPr userDrawn="1"/>
        </p:nvSpPr>
        <p:spPr>
          <a:xfrm>
            <a:off x="8691269" y="6627168"/>
            <a:ext cx="3500731" cy="230832"/>
          </a:xfrm>
          <a:prstGeom prst="rect">
            <a:avLst/>
          </a:prstGeom>
          <a:noFill/>
        </p:spPr>
        <p:txBody>
          <a:bodyPr wrap="square" rtlCol="0">
            <a:spAutoFit/>
          </a:bodyPr>
          <a:lstStyle/>
          <a:p>
            <a:pPr algn="r"/>
            <a:r>
              <a:rPr lang="en-US" altLang="zh-CN" sz="900" dirty="0">
                <a:solidFill>
                  <a:schemeClr val="bg1">
                    <a:lumMod val="50000"/>
                  </a:schemeClr>
                </a:solidFill>
                <a:latin typeface="Microsoft JhengHei" panose="020B0604030504040204" pitchFamily="34" charset="-120"/>
                <a:ea typeface="Microsoft JhengHei" panose="020B0604030504040204" pitchFamily="34" charset="-120"/>
              </a:rPr>
              <a:t>www.mpig.com.cn</a:t>
            </a:r>
            <a:endParaRPr lang="zh-CN" altLang="en-US" sz="900" dirty="0">
              <a:solidFill>
                <a:schemeClr val="bg1">
                  <a:lumMod val="50000"/>
                </a:schemeClr>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17707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6565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p:cNvSpPr txBox="1"/>
          <p:nvPr userDrawn="1"/>
        </p:nvSpPr>
        <p:spPr>
          <a:xfrm>
            <a:off x="0" y="6627168"/>
            <a:ext cx="5200649" cy="230832"/>
          </a:xfrm>
          <a:prstGeom prst="rect">
            <a:avLst/>
          </a:prstGeom>
          <a:noFill/>
        </p:spPr>
        <p:txBody>
          <a:bodyPr wrap="square" rtlCol="0">
            <a:spAutoFit/>
          </a:bodyPr>
          <a:lstStyle/>
          <a:p>
            <a:r>
              <a:rPr lang="en-US" altLang="zh-CN" sz="900" dirty="0">
                <a:solidFill>
                  <a:schemeClr val="bg1">
                    <a:lumMod val="50000"/>
                  </a:schemeClr>
                </a:solidFill>
                <a:latin typeface="Microsoft JhengHei" panose="020B0604030504040204" pitchFamily="34" charset="-120"/>
                <a:ea typeface="Microsoft JhengHei" panose="020B0604030504040204" pitchFamily="34" charset="-120"/>
              </a:rPr>
              <a:t>Machine Perception and Interaction Group (MPIG)</a:t>
            </a:r>
            <a:endParaRPr lang="zh-CN" altLang="en-US" sz="900" dirty="0">
              <a:solidFill>
                <a:schemeClr val="bg1">
                  <a:lumMod val="50000"/>
                </a:schemeClr>
              </a:solidFill>
              <a:latin typeface="Microsoft JhengHei" panose="020B0604030504040204" pitchFamily="34" charset="-120"/>
              <a:ea typeface="Microsoft JhengHei" panose="020B0604030504040204" pitchFamily="34" charset="-120"/>
            </a:endParaRPr>
          </a:p>
        </p:txBody>
      </p:sp>
      <p:sp>
        <p:nvSpPr>
          <p:cNvPr id="9" name="文本框 8"/>
          <p:cNvSpPr txBox="1"/>
          <p:nvPr userDrawn="1"/>
        </p:nvSpPr>
        <p:spPr>
          <a:xfrm>
            <a:off x="8691269" y="6627168"/>
            <a:ext cx="3500731" cy="230832"/>
          </a:xfrm>
          <a:prstGeom prst="rect">
            <a:avLst/>
          </a:prstGeom>
          <a:noFill/>
        </p:spPr>
        <p:txBody>
          <a:bodyPr wrap="square" rtlCol="0">
            <a:spAutoFit/>
          </a:bodyPr>
          <a:lstStyle/>
          <a:p>
            <a:pPr algn="r"/>
            <a:r>
              <a:rPr lang="en-US" altLang="zh-CN" sz="900" dirty="0">
                <a:solidFill>
                  <a:schemeClr val="bg1">
                    <a:lumMod val="50000"/>
                  </a:schemeClr>
                </a:solidFill>
                <a:latin typeface="Microsoft JhengHei" panose="020B0604030504040204" pitchFamily="34" charset="-120"/>
                <a:ea typeface="Microsoft JhengHei" panose="020B0604030504040204" pitchFamily="34" charset="-120"/>
              </a:rPr>
              <a:t>www.mpig.com.cn</a:t>
            </a:r>
            <a:endParaRPr lang="zh-CN" altLang="en-US" sz="900" dirty="0">
              <a:solidFill>
                <a:schemeClr val="bg1">
                  <a:lumMod val="50000"/>
                </a:schemeClr>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307470164"/>
      </p:ext>
    </p:extLst>
  </p:cSld>
  <p:clrMap bg1="lt1" tx1="dk1" bg2="lt2" tx2="dk2" accent1="accent1" accent2="accent2" accent3="accent3" accent4="accent4" accent5="accent5" accent6="accent6" hlink="hlink" folHlink="folHlink"/>
  <p:sldLayoutIdLst>
    <p:sldLayoutId id="2147483649" r:id="rId1"/>
    <p:sldLayoutId id="214748365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7662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120.png"/><Relationship Id="rId7" Type="http://schemas.openxmlformats.org/officeDocument/2006/relationships/image" Target="../media/image160.png"/><Relationship Id="rId12" Type="http://schemas.openxmlformats.org/officeDocument/2006/relationships/image" Target="../media/image210.png"/><Relationship Id="rId17" Type="http://schemas.openxmlformats.org/officeDocument/2006/relationships/image" Target="../media/image260.png"/><Relationship Id="rId2" Type="http://schemas.openxmlformats.org/officeDocument/2006/relationships/image" Target="../media/image65.png"/><Relationship Id="rId16" Type="http://schemas.openxmlformats.org/officeDocument/2006/relationships/image" Target="../media/image250.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0.png"/><Relationship Id="rId5" Type="http://schemas.openxmlformats.org/officeDocument/2006/relationships/image" Target="../media/image140.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 Id="rId14" Type="http://schemas.openxmlformats.org/officeDocument/2006/relationships/image" Target="../media/image230.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NUL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590.png"/></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10.png"/></Relationships>
</file>

<file path=ppt/slides/_rels/slide8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054960"/>
            <a:ext cx="12192000" cy="830997"/>
          </a:xfrm>
          <a:prstGeom prst="rect">
            <a:avLst/>
          </a:prstGeom>
          <a:noFill/>
        </p:spPr>
        <p:txBody>
          <a:bodyPr wrap="square" rtlCol="0">
            <a:spAutoFit/>
          </a:bodyPr>
          <a:lstStyle/>
          <a:p>
            <a:pPr algn="ctr"/>
            <a:r>
              <a:rPr lang="en-US" altLang="zh-CN" sz="2400" dirty="0">
                <a:latin typeface="Dotum" panose="020B0600000101010101" pitchFamily="34" charset="-127"/>
                <a:ea typeface="Dotum" panose="020B0600000101010101" pitchFamily="34" charset="-127"/>
              </a:rPr>
              <a:t>Machine Perception and Interaction Group (</a:t>
            </a:r>
            <a:r>
              <a:rPr lang="en-US" altLang="zh-CN" sz="2400" b="1" dirty="0">
                <a:solidFill>
                  <a:srgbClr val="7030A0"/>
                </a:solidFill>
                <a:latin typeface="Dotum" panose="020B0600000101010101" pitchFamily="34" charset="-127"/>
                <a:ea typeface="Dotum" panose="020B0600000101010101" pitchFamily="34" charset="-127"/>
              </a:rPr>
              <a:t>MPIG</a:t>
            </a:r>
            <a:r>
              <a:rPr lang="en-US" altLang="zh-CN" sz="2400" dirty="0">
                <a:latin typeface="Dotum" panose="020B0600000101010101" pitchFamily="34" charset="-127"/>
                <a:ea typeface="Dotum" panose="020B0600000101010101" pitchFamily="34" charset="-127"/>
              </a:rPr>
              <a:t>)</a:t>
            </a:r>
          </a:p>
          <a:p>
            <a:pPr algn="ctr"/>
            <a:r>
              <a:rPr lang="en-US" altLang="zh-CN" sz="2400" dirty="0">
                <a:latin typeface="Dotum" panose="020B0600000101010101" pitchFamily="34" charset="-127"/>
                <a:ea typeface="Dotum" panose="020B0600000101010101" pitchFamily="34" charset="-127"/>
              </a:rPr>
              <a:t>www.mpig.com.cn</a:t>
            </a:r>
            <a:endParaRPr lang="zh-CN" altLang="en-US" sz="2400" dirty="0">
              <a:latin typeface="Dotum" panose="020B0600000101010101" pitchFamily="34" charset="-127"/>
              <a:ea typeface="Dotum" panose="020B0600000101010101" pitchFamily="34" charset="-127"/>
            </a:endParaRPr>
          </a:p>
        </p:txBody>
      </p:sp>
      <p:sp>
        <p:nvSpPr>
          <p:cNvPr id="7" name="文本框 6"/>
          <p:cNvSpPr txBox="1"/>
          <p:nvPr/>
        </p:nvSpPr>
        <p:spPr>
          <a:xfrm>
            <a:off x="4602479" y="4972700"/>
            <a:ext cx="2987040" cy="400110"/>
          </a:xfrm>
          <a:prstGeom prst="rect">
            <a:avLst/>
          </a:prstGeom>
          <a:noFill/>
        </p:spPr>
        <p:txBody>
          <a:bodyPr wrap="square" rtlCol="0">
            <a:spAutoFit/>
          </a:bodyPr>
          <a:lstStyle/>
          <a:p>
            <a:pPr algn="ctr"/>
            <a:r>
              <a:rPr lang="en-US" altLang="zh-CN" sz="2000" dirty="0">
                <a:solidFill>
                  <a:srgbClr val="00B050"/>
                </a:solidFill>
              </a:rPr>
              <a:t>yhh@mpig.com.cn</a:t>
            </a:r>
            <a:r>
              <a:rPr lang="en-US" altLang="zh-CN" sz="2000" dirty="0">
                <a:solidFill>
                  <a:srgbClr val="FFC000"/>
                </a:solidFill>
              </a:rPr>
              <a:t> </a:t>
            </a:r>
            <a:endParaRPr lang="zh-CN" altLang="en-US" sz="2000" dirty="0">
              <a:solidFill>
                <a:srgbClr val="FFC000"/>
              </a:solidFill>
            </a:endParaRPr>
          </a:p>
        </p:txBody>
      </p:sp>
      <p:sp>
        <p:nvSpPr>
          <p:cNvPr id="9" name="文本框 8"/>
          <p:cNvSpPr txBox="1"/>
          <p:nvPr/>
        </p:nvSpPr>
        <p:spPr>
          <a:xfrm>
            <a:off x="0" y="1720494"/>
            <a:ext cx="12111644" cy="1200329"/>
          </a:xfrm>
          <a:prstGeom prst="rect">
            <a:avLst/>
          </a:prstGeom>
          <a:noFill/>
        </p:spPr>
        <p:txBody>
          <a:bodyPr wrap="square" rtlCol="0">
            <a:spAutoFit/>
          </a:bodyPr>
          <a:lstStyle/>
          <a:p>
            <a:pPr algn="ctr"/>
            <a:r>
              <a:rPr lang="zh-CN" altLang="en-US" sz="7200" dirty="0">
                <a:latin typeface="华文琥珀" panose="02010800040101010101" pitchFamily="2" charset="-122"/>
                <a:ea typeface="华文琥珀" panose="02010800040101010101" pitchFamily="2" charset="-122"/>
              </a:rPr>
              <a:t>深度学习</a:t>
            </a:r>
            <a:endParaRPr lang="en-US" altLang="zh-CN" sz="7200" dirty="0">
              <a:latin typeface="华文琥珀" panose="02010800040101010101" pitchFamily="2" charset="-122"/>
              <a:ea typeface="华文琥珀" panose="02010800040101010101" pitchFamily="2" charset="-122"/>
            </a:endParaRPr>
          </a:p>
        </p:txBody>
      </p:sp>
      <p:sp>
        <p:nvSpPr>
          <p:cNvPr id="10" name="文本框 9"/>
          <p:cNvSpPr txBox="1"/>
          <p:nvPr/>
        </p:nvSpPr>
        <p:spPr>
          <a:xfrm>
            <a:off x="4857402" y="3474819"/>
            <a:ext cx="2477193" cy="584775"/>
          </a:xfrm>
          <a:prstGeom prst="rect">
            <a:avLst/>
          </a:prstGeom>
          <a:noFill/>
        </p:spPr>
        <p:txBody>
          <a:bodyPr wrap="square" rtlCol="0">
            <a:spAutoFit/>
          </a:bodyPr>
          <a:lstStyle/>
          <a:p>
            <a:pPr algn="ctr"/>
            <a:r>
              <a:rPr lang="zh-CN" altLang="en-US" sz="3200" dirty="0">
                <a:solidFill>
                  <a:srgbClr val="FF0000"/>
                </a:solidFill>
                <a:latin typeface="华文行楷" panose="02010800040101010101" pitchFamily="2" charset="-122"/>
                <a:ea typeface="华文行楷" panose="02010800040101010101" pitchFamily="2" charset="-122"/>
              </a:rPr>
              <a:t>袁洪慧</a:t>
            </a:r>
          </a:p>
        </p:txBody>
      </p:sp>
      <p:sp>
        <p:nvSpPr>
          <p:cNvPr id="13" name="文本框 12"/>
          <p:cNvSpPr txBox="1"/>
          <p:nvPr/>
        </p:nvSpPr>
        <p:spPr>
          <a:xfrm>
            <a:off x="1629209" y="735609"/>
            <a:ext cx="4058548" cy="461665"/>
          </a:xfrm>
          <a:prstGeom prst="rect">
            <a:avLst/>
          </a:prstGeom>
          <a:noFill/>
        </p:spPr>
        <p:txBody>
          <a:bodyPr wrap="square" rtlCol="0">
            <a:spAutoFit/>
          </a:bodyPr>
          <a:lstStyle/>
          <a:p>
            <a:r>
              <a:rPr lang="en-US" altLang="zh-CN" sz="2400" dirty="0">
                <a:latin typeface="Berlin Sans FB Demi" panose="020E0802020502020306" pitchFamily="34" charset="0"/>
                <a:ea typeface="Gulim" panose="020B0600000101010101" pitchFamily="34" charset="-127"/>
              </a:rPr>
              <a:t>MPIG Open Seminar</a:t>
            </a:r>
            <a:r>
              <a:rPr lang="zh-CN" altLang="en-US" sz="2400" dirty="0">
                <a:latin typeface="Berlin Sans FB Demi" panose="020E0802020502020306" pitchFamily="34" charset="0"/>
                <a:ea typeface="Gulim" panose="020B0600000101010101" pitchFamily="34" charset="-127"/>
              </a:rPr>
              <a:t> </a:t>
            </a:r>
            <a:r>
              <a:rPr lang="en-US" altLang="zh-CN" sz="2400" b="1" dirty="0">
                <a:solidFill>
                  <a:srgbClr val="00B0F0"/>
                </a:solidFill>
                <a:latin typeface="Candara" panose="020E0502030303020204" pitchFamily="34" charset="0"/>
                <a:ea typeface="Segoe UI" panose="020B0502040204020203" pitchFamily="34" charset="0"/>
                <a:cs typeface="Segoe UI" panose="020B0502040204020203" pitchFamily="34" charset="0"/>
              </a:rPr>
              <a:t>XXXXX</a:t>
            </a:r>
            <a:endParaRPr lang="zh-CN" altLang="en-US" sz="2400" b="1" dirty="0">
              <a:solidFill>
                <a:srgbClr val="00B0F0"/>
              </a:solidFill>
              <a:latin typeface="Candara" panose="020E0502030303020204" pitchFamily="34" charset="0"/>
              <a:ea typeface="Gulim" panose="020B0600000101010101" pitchFamily="34" charset="-127"/>
              <a:cs typeface="Segoe UI" panose="020B0502040204020203"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47" y="-72639"/>
            <a:ext cx="1644316" cy="1500746"/>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9483" y="4570009"/>
            <a:ext cx="2287991" cy="2287991"/>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3308" y="5784948"/>
            <a:ext cx="546175" cy="546175"/>
          </a:xfrm>
          <a:prstGeom prst="rect">
            <a:avLst/>
          </a:prstGeom>
        </p:spPr>
      </p:pic>
      <p:sp>
        <p:nvSpPr>
          <p:cNvPr id="15" name="文本框 14"/>
          <p:cNvSpPr txBox="1"/>
          <p:nvPr/>
        </p:nvSpPr>
        <p:spPr>
          <a:xfrm>
            <a:off x="8913675" y="6244413"/>
            <a:ext cx="920572" cy="492443"/>
          </a:xfrm>
          <a:prstGeom prst="rect">
            <a:avLst/>
          </a:prstGeom>
          <a:noFill/>
        </p:spPr>
        <p:txBody>
          <a:bodyPr wrap="square" rtlCol="0">
            <a:spAutoFit/>
          </a:bodyPr>
          <a:lstStyle/>
          <a:p>
            <a:pPr algn="r"/>
            <a:r>
              <a:rPr lang="zh-CN" altLang="en-US" sz="1200" dirty="0">
                <a:latin typeface="方正姚体" panose="02010601030101010101" pitchFamily="2" charset="-122"/>
                <a:ea typeface="方正姚体" panose="02010601030101010101" pitchFamily="2" charset="-122"/>
              </a:rPr>
              <a:t>公众号</a:t>
            </a:r>
            <a:r>
              <a:rPr lang="en-US" altLang="zh-CN" sz="1200" dirty="0"/>
              <a:t>:</a:t>
            </a:r>
          </a:p>
          <a:p>
            <a:pPr algn="r"/>
            <a:r>
              <a:rPr lang="en-US" altLang="zh-CN" sz="1400" dirty="0" err="1">
                <a:latin typeface="Arial Narrow" panose="020B0606020202030204" pitchFamily="34" charset="0"/>
              </a:rPr>
              <a:t>mpig_robot</a:t>
            </a:r>
            <a:endParaRPr lang="zh-CN" altLang="en-US" sz="1400" dirty="0">
              <a:latin typeface="Arial Narrow" panose="020B0606020202030204" pitchFamily="34" charset="0"/>
            </a:endParaRPr>
          </a:p>
        </p:txBody>
      </p:sp>
    </p:spTree>
    <p:extLst>
      <p:ext uri="{BB962C8B-B14F-4D97-AF65-F5344CB8AC3E}">
        <p14:creationId xmlns:p14="http://schemas.microsoft.com/office/powerpoint/2010/main" val="10688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493485"/>
            <a:ext cx="3570514" cy="523220"/>
          </a:xfrm>
          <a:prstGeom prst="rect">
            <a:avLst/>
          </a:prstGeom>
          <a:noFill/>
        </p:spPr>
        <p:txBody>
          <a:bodyPr wrap="square" rtlCol="0">
            <a:spAutoFit/>
          </a:bodyPr>
          <a:lstStyle/>
          <a:p>
            <a:r>
              <a:rPr lang="en-US" altLang="zh-CN" sz="2800" b="1" dirty="0">
                <a:latin typeface="华文楷体" pitchFamily="2" charset="-122"/>
                <a:ea typeface="华文楷体" pitchFamily="2" charset="-122"/>
              </a:rPr>
              <a:t>Leaky RELU </a:t>
            </a:r>
            <a:r>
              <a:rPr lang="zh-CN" altLang="en-US" sz="2800" b="1" dirty="0">
                <a:latin typeface="华文楷体" pitchFamily="2" charset="-122"/>
                <a:ea typeface="华文楷体" pitchFamily="2" charset="-122"/>
              </a:rPr>
              <a:t>函数</a:t>
            </a:r>
          </a:p>
        </p:txBody>
      </p:sp>
      <p:pic>
        <p:nvPicPr>
          <p:cNvPr id="1024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014" y="1716314"/>
            <a:ext cx="8436882" cy="342537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695" y="5001984"/>
            <a:ext cx="2780619" cy="5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5097" y="5750409"/>
            <a:ext cx="16573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92DF3C2A-26DE-4E5A-A0D4-C93482F00879}"/>
              </a:ext>
            </a:extLst>
          </p:cNvPr>
          <p:cNvSpPr/>
          <p:nvPr/>
        </p:nvSpPr>
        <p:spPr>
          <a:xfrm>
            <a:off x="3976914" y="1994835"/>
            <a:ext cx="3028265" cy="369332"/>
          </a:xfrm>
          <a:prstGeom prst="rect">
            <a:avLst/>
          </a:prstGeom>
        </p:spPr>
        <p:txBody>
          <a:bodyPr wrap="none">
            <a:spAutoFit/>
          </a:bodyPr>
          <a:lstStyle/>
          <a:p>
            <a:pPr marL="285750" indent="-285750">
              <a:buFont typeface="Wingdings" panose="05000000000000000000" pitchFamily="2" charset="2"/>
              <a:buChar char="Ø"/>
            </a:pPr>
            <a:r>
              <a:rPr lang="zh-CN" altLang="en-US" dirty="0">
                <a:solidFill>
                  <a:srgbClr val="0070C0"/>
                </a:solidFill>
              </a:rPr>
              <a:t>拥有</a:t>
            </a:r>
            <a:r>
              <a:rPr lang="en-US" altLang="zh-CN" dirty="0">
                <a:solidFill>
                  <a:srgbClr val="0070C0"/>
                </a:solidFill>
              </a:rPr>
              <a:t>RELU</a:t>
            </a:r>
            <a:r>
              <a:rPr lang="zh-CN" altLang="en-US" dirty="0">
                <a:solidFill>
                  <a:srgbClr val="0070C0"/>
                </a:solidFill>
              </a:rPr>
              <a:t>函数的所有优点</a:t>
            </a:r>
          </a:p>
        </p:txBody>
      </p:sp>
      <p:sp>
        <p:nvSpPr>
          <p:cNvPr id="5" name="矩形 4">
            <a:extLst>
              <a:ext uri="{FF2B5EF4-FFF2-40B4-BE49-F238E27FC236}">
                <a16:creationId xmlns:a16="http://schemas.microsoft.com/office/drawing/2014/main" id="{D18ACB64-6B9E-4ED5-B21F-EE5CCDDADCCA}"/>
              </a:ext>
            </a:extLst>
          </p:cNvPr>
          <p:cNvSpPr/>
          <p:nvPr/>
        </p:nvSpPr>
        <p:spPr>
          <a:xfrm>
            <a:off x="3976914" y="2618686"/>
            <a:ext cx="2988319" cy="369332"/>
          </a:xfrm>
          <a:prstGeom prst="rect">
            <a:avLst/>
          </a:prstGeom>
        </p:spPr>
        <p:txBody>
          <a:bodyPr wrap="none">
            <a:spAutoFit/>
          </a:bodyPr>
          <a:lstStyle/>
          <a:p>
            <a:pPr marL="285750" indent="-285750">
              <a:buFont typeface="Wingdings" panose="05000000000000000000" pitchFamily="2" charset="2"/>
              <a:buChar char="Ø"/>
            </a:pPr>
            <a:r>
              <a:rPr lang="zh-CN" altLang="en-US" dirty="0">
                <a:solidFill>
                  <a:srgbClr val="0070C0"/>
                </a:solidFill>
                <a:latin typeface="华文楷体" pitchFamily="2" charset="-122"/>
                <a:ea typeface="华文楷体" pitchFamily="2" charset="-122"/>
              </a:rPr>
              <a:t>解决</a:t>
            </a:r>
            <a:r>
              <a:rPr lang="en-US" altLang="zh-CN" dirty="0">
                <a:solidFill>
                  <a:srgbClr val="0070C0"/>
                </a:solidFill>
                <a:latin typeface="华文楷体" pitchFamily="2" charset="-122"/>
                <a:ea typeface="华文楷体" pitchFamily="2" charset="-122"/>
              </a:rPr>
              <a:t>Dead RELU problem</a:t>
            </a:r>
          </a:p>
        </p:txBody>
      </p:sp>
    </p:spTree>
    <p:extLst>
      <p:ext uri="{BB962C8B-B14F-4D97-AF65-F5344CB8AC3E}">
        <p14:creationId xmlns:p14="http://schemas.microsoft.com/office/powerpoint/2010/main" val="17074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0981" y="385019"/>
            <a:ext cx="5519460" cy="523220"/>
          </a:xfrm>
          <a:prstGeom prst="rect">
            <a:avLst/>
          </a:prstGeom>
        </p:spPr>
        <p:txBody>
          <a:bodyPr wrap="none">
            <a:spAutoFit/>
          </a:bodyPr>
          <a:lstStyle/>
          <a:p>
            <a:r>
              <a:rPr lang="en-US" altLang="zh-CN" sz="2800" b="1" dirty="0">
                <a:solidFill>
                  <a:srgbClr val="1A1A1A"/>
                </a:solidFill>
                <a:latin typeface="华文楷体" pitchFamily="2" charset="-122"/>
                <a:ea typeface="华文楷体" pitchFamily="2" charset="-122"/>
              </a:rPr>
              <a:t>ELU (Exponential Linear Units) </a:t>
            </a:r>
            <a:r>
              <a:rPr lang="zh-CN" altLang="en-US" sz="2800" b="1" dirty="0">
                <a:solidFill>
                  <a:srgbClr val="1A1A1A"/>
                </a:solidFill>
                <a:latin typeface="华文楷体" pitchFamily="2" charset="-122"/>
                <a:ea typeface="华文楷体" pitchFamily="2" charset="-122"/>
              </a:rPr>
              <a:t>函数</a:t>
            </a:r>
            <a:endParaRPr lang="zh-CN" altLang="en-US" sz="2800" b="1" i="0" dirty="0">
              <a:solidFill>
                <a:srgbClr val="1A1A1A"/>
              </a:solidFill>
              <a:effectLst/>
              <a:latin typeface="华文楷体" pitchFamily="2" charset="-122"/>
              <a:ea typeface="华文楷体" pitchFamily="2" charset="-122"/>
            </a:endParaRPr>
          </a:p>
        </p:txBody>
      </p:sp>
      <p:pic>
        <p:nvPicPr>
          <p:cNvPr id="1126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502" y="1340756"/>
            <a:ext cx="9133568" cy="3504104"/>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657" y="5098824"/>
            <a:ext cx="3150507" cy="85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58ACEF8D-1F90-4953-84C4-4811D14CDD77}"/>
              </a:ext>
            </a:extLst>
          </p:cNvPr>
          <p:cNvSpPr/>
          <p:nvPr/>
        </p:nvSpPr>
        <p:spPr>
          <a:xfrm>
            <a:off x="3755339" y="1916979"/>
            <a:ext cx="2704587" cy="369332"/>
          </a:xfrm>
          <a:prstGeom prst="rect">
            <a:avLst/>
          </a:prstGeom>
        </p:spPr>
        <p:txBody>
          <a:bodyPr wrap="none">
            <a:spAutoFit/>
          </a:bodyPr>
          <a:lstStyle/>
          <a:p>
            <a:pPr marL="285750" indent="-285750">
              <a:buFont typeface="Wingdings" panose="05000000000000000000" pitchFamily="2" charset="2"/>
              <a:buChar char="Ø"/>
            </a:pPr>
            <a:r>
              <a:rPr lang="zh-CN" altLang="en-US" dirty="0">
                <a:solidFill>
                  <a:srgbClr val="0070C0"/>
                </a:solidFill>
                <a:latin typeface="华文楷体" pitchFamily="2" charset="-122"/>
                <a:ea typeface="华文楷体" pitchFamily="2" charset="-122"/>
              </a:rPr>
              <a:t>不会有</a:t>
            </a:r>
            <a:r>
              <a:rPr lang="en-US" altLang="zh-CN" dirty="0">
                <a:solidFill>
                  <a:srgbClr val="0070C0"/>
                </a:solidFill>
                <a:latin typeface="华文楷体" pitchFamily="2" charset="-122"/>
                <a:ea typeface="华文楷体" pitchFamily="2" charset="-122"/>
              </a:rPr>
              <a:t>Dead </a:t>
            </a:r>
            <a:r>
              <a:rPr lang="en-US" altLang="zh-CN" dirty="0" err="1">
                <a:solidFill>
                  <a:srgbClr val="0070C0"/>
                </a:solidFill>
                <a:latin typeface="华文楷体" pitchFamily="2" charset="-122"/>
                <a:ea typeface="华文楷体" pitchFamily="2" charset="-122"/>
              </a:rPr>
              <a:t>ReLU</a:t>
            </a:r>
            <a:r>
              <a:rPr lang="zh-CN" altLang="en-US" dirty="0">
                <a:solidFill>
                  <a:srgbClr val="0070C0"/>
                </a:solidFill>
                <a:latin typeface="华文楷体" pitchFamily="2" charset="-122"/>
                <a:ea typeface="华文楷体" pitchFamily="2" charset="-122"/>
              </a:rPr>
              <a:t>问题</a:t>
            </a:r>
            <a:endParaRPr lang="en-US" altLang="zh-CN" dirty="0">
              <a:solidFill>
                <a:srgbClr val="0070C0"/>
              </a:solidFill>
              <a:latin typeface="华文楷体" pitchFamily="2" charset="-122"/>
              <a:ea typeface="华文楷体" pitchFamily="2" charset="-122"/>
            </a:endParaRPr>
          </a:p>
        </p:txBody>
      </p:sp>
      <p:sp>
        <p:nvSpPr>
          <p:cNvPr id="5" name="矩形 4">
            <a:extLst>
              <a:ext uri="{FF2B5EF4-FFF2-40B4-BE49-F238E27FC236}">
                <a16:creationId xmlns:a16="http://schemas.microsoft.com/office/drawing/2014/main" id="{D52A01CB-0A9B-419E-A39F-BB67DEB70403}"/>
              </a:ext>
            </a:extLst>
          </p:cNvPr>
          <p:cNvSpPr/>
          <p:nvPr/>
        </p:nvSpPr>
        <p:spPr>
          <a:xfrm>
            <a:off x="3755339" y="2560021"/>
            <a:ext cx="3650358" cy="369332"/>
          </a:xfrm>
          <a:prstGeom prst="rect">
            <a:avLst/>
          </a:prstGeom>
        </p:spPr>
        <p:txBody>
          <a:bodyPr wrap="none">
            <a:spAutoFit/>
          </a:bodyPr>
          <a:lstStyle/>
          <a:p>
            <a:pPr marL="285750" indent="-285750">
              <a:buFont typeface="Wingdings" panose="05000000000000000000" pitchFamily="2" charset="2"/>
              <a:buChar char="Ø"/>
            </a:pPr>
            <a:r>
              <a:rPr lang="zh-CN" altLang="en-US" dirty="0">
                <a:solidFill>
                  <a:srgbClr val="0070C0"/>
                </a:solidFill>
                <a:latin typeface="华文楷体" pitchFamily="2" charset="-122"/>
                <a:ea typeface="华文楷体" pitchFamily="2" charset="-122"/>
              </a:rPr>
              <a:t>输出的均值接近</a:t>
            </a:r>
            <a:r>
              <a:rPr lang="en-US" altLang="zh-CN" dirty="0">
                <a:solidFill>
                  <a:srgbClr val="0070C0"/>
                </a:solidFill>
                <a:latin typeface="华文楷体" pitchFamily="2" charset="-122"/>
                <a:ea typeface="华文楷体" pitchFamily="2" charset="-122"/>
              </a:rPr>
              <a:t>0</a:t>
            </a:r>
            <a:r>
              <a:rPr lang="zh-CN" altLang="en-US" dirty="0">
                <a:solidFill>
                  <a:srgbClr val="0070C0"/>
                </a:solidFill>
                <a:latin typeface="华文楷体" pitchFamily="2" charset="-122"/>
                <a:ea typeface="华文楷体" pitchFamily="2" charset="-122"/>
              </a:rPr>
              <a:t>，</a:t>
            </a:r>
            <a:r>
              <a:rPr lang="en-US" altLang="zh-CN" dirty="0">
                <a:solidFill>
                  <a:srgbClr val="0070C0"/>
                </a:solidFill>
                <a:latin typeface="华文楷体" pitchFamily="2" charset="-122"/>
                <a:ea typeface="华文楷体" pitchFamily="2" charset="-122"/>
              </a:rPr>
              <a:t>zero-centered</a:t>
            </a:r>
          </a:p>
        </p:txBody>
      </p:sp>
      <p:sp>
        <p:nvSpPr>
          <p:cNvPr id="6" name="矩形 5">
            <a:extLst>
              <a:ext uri="{FF2B5EF4-FFF2-40B4-BE49-F238E27FC236}">
                <a16:creationId xmlns:a16="http://schemas.microsoft.com/office/drawing/2014/main" id="{F3674334-CD3E-45E6-A7BA-01A3E9F1380F}"/>
              </a:ext>
            </a:extLst>
          </p:cNvPr>
          <p:cNvSpPr/>
          <p:nvPr/>
        </p:nvSpPr>
        <p:spPr>
          <a:xfrm>
            <a:off x="730116" y="2908142"/>
            <a:ext cx="1858201" cy="369332"/>
          </a:xfrm>
          <a:prstGeom prst="rect">
            <a:avLst/>
          </a:prstGeom>
        </p:spPr>
        <p:txBody>
          <a:bodyPr wrap="none">
            <a:spAutoFit/>
          </a:bodyPr>
          <a:lstStyle/>
          <a:p>
            <a:pPr marL="285750" indent="-285750">
              <a:buFont typeface="Wingdings" panose="05000000000000000000" pitchFamily="2" charset="2"/>
              <a:buChar char="Ø"/>
            </a:pPr>
            <a:r>
              <a:rPr lang="zh-CN" altLang="en-US" dirty="0">
                <a:solidFill>
                  <a:srgbClr val="FF0000"/>
                </a:solidFill>
              </a:rPr>
              <a:t>计算量有点大</a:t>
            </a:r>
          </a:p>
        </p:txBody>
      </p:sp>
    </p:spTree>
    <p:extLst>
      <p:ext uri="{BB962C8B-B14F-4D97-AF65-F5344CB8AC3E}">
        <p14:creationId xmlns:p14="http://schemas.microsoft.com/office/powerpoint/2010/main" val="162919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wipe(down)">
                                      <p:cBhvr>
                                        <p:cTn id="43" dur="580">
                                          <p:stCondLst>
                                            <p:cond delay="0"/>
                                          </p:stCondLst>
                                        </p:cTn>
                                        <p:tgtEl>
                                          <p:spTgt spid="6">
                                            <p:txEl>
                                              <p:pRg st="0" end="0"/>
                                            </p:txEl>
                                          </p:spTgt>
                                        </p:tgtEl>
                                      </p:cBhvr>
                                    </p:animEffect>
                                    <p:anim calcmode="lin" valueType="num">
                                      <p:cBhvr>
                                        <p:cTn id="44"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xEl>
                                              <p:pRg st="0" end="0"/>
                                            </p:txEl>
                                          </p:spTgt>
                                        </p:tgtEl>
                                      </p:cBhvr>
                                      <p:to x="100000" y="60000"/>
                                    </p:animScale>
                                    <p:animScale>
                                      <p:cBhvr>
                                        <p:cTn id="50" dur="166" decel="50000">
                                          <p:stCondLst>
                                            <p:cond delay="676"/>
                                          </p:stCondLst>
                                        </p:cTn>
                                        <p:tgtEl>
                                          <p:spTgt spid="6">
                                            <p:txEl>
                                              <p:pRg st="0" end="0"/>
                                            </p:txEl>
                                          </p:spTgt>
                                        </p:tgtEl>
                                      </p:cBhvr>
                                      <p:to x="100000" y="100000"/>
                                    </p:animScale>
                                    <p:animScale>
                                      <p:cBhvr>
                                        <p:cTn id="51" dur="26">
                                          <p:stCondLst>
                                            <p:cond delay="1312"/>
                                          </p:stCondLst>
                                        </p:cTn>
                                        <p:tgtEl>
                                          <p:spTgt spid="6">
                                            <p:txEl>
                                              <p:pRg st="0" end="0"/>
                                            </p:txEl>
                                          </p:spTgt>
                                        </p:tgtEl>
                                      </p:cBhvr>
                                      <p:to x="100000" y="80000"/>
                                    </p:animScale>
                                    <p:animScale>
                                      <p:cBhvr>
                                        <p:cTn id="52" dur="166" decel="50000">
                                          <p:stCondLst>
                                            <p:cond delay="1338"/>
                                          </p:stCondLst>
                                        </p:cTn>
                                        <p:tgtEl>
                                          <p:spTgt spid="6">
                                            <p:txEl>
                                              <p:pRg st="0" end="0"/>
                                            </p:txEl>
                                          </p:spTgt>
                                        </p:tgtEl>
                                      </p:cBhvr>
                                      <p:to x="100000" y="100000"/>
                                    </p:animScale>
                                    <p:animScale>
                                      <p:cBhvr>
                                        <p:cTn id="53" dur="26">
                                          <p:stCondLst>
                                            <p:cond delay="1642"/>
                                          </p:stCondLst>
                                        </p:cTn>
                                        <p:tgtEl>
                                          <p:spTgt spid="6">
                                            <p:txEl>
                                              <p:pRg st="0" end="0"/>
                                            </p:txEl>
                                          </p:spTgt>
                                        </p:tgtEl>
                                      </p:cBhvr>
                                      <p:to x="100000" y="90000"/>
                                    </p:animScale>
                                    <p:animScale>
                                      <p:cBhvr>
                                        <p:cTn id="54" dur="166" decel="50000">
                                          <p:stCondLst>
                                            <p:cond delay="1668"/>
                                          </p:stCondLst>
                                        </p:cTn>
                                        <p:tgtEl>
                                          <p:spTgt spid="6">
                                            <p:txEl>
                                              <p:pRg st="0" end="0"/>
                                            </p:txEl>
                                          </p:spTgt>
                                        </p:tgtEl>
                                      </p:cBhvr>
                                      <p:to x="100000" y="100000"/>
                                    </p:animScale>
                                    <p:animScale>
                                      <p:cBhvr>
                                        <p:cTn id="55" dur="26">
                                          <p:stCondLst>
                                            <p:cond delay="1808"/>
                                          </p:stCondLst>
                                        </p:cTn>
                                        <p:tgtEl>
                                          <p:spTgt spid="6">
                                            <p:txEl>
                                              <p:pRg st="0" end="0"/>
                                            </p:txEl>
                                          </p:spTgt>
                                        </p:tgtEl>
                                      </p:cBhvr>
                                      <p:to x="100000" y="95000"/>
                                    </p:animScale>
                                    <p:animScale>
                                      <p:cBhvr>
                                        <p:cTn id="56"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0" y="369563"/>
            <a:ext cx="7387772" cy="2646878"/>
          </a:xfrm>
          <a:prstGeom prst="rect">
            <a:avLst/>
          </a:prstGeom>
        </p:spPr>
        <p:txBody>
          <a:bodyPr wrap="square">
            <a:spAutoFit/>
          </a:bodyPr>
          <a:lstStyle/>
          <a:p>
            <a:r>
              <a:rPr lang="zh-CN" altLang="en-US" sz="2000" b="1" dirty="0">
                <a:solidFill>
                  <a:srgbClr val="4F4F4F"/>
                </a:solidFill>
                <a:latin typeface="-apple-system"/>
              </a:rPr>
              <a:t>对于神经网络的学习过程，大致分为如下的几步：</a:t>
            </a:r>
            <a:endParaRPr lang="en-US" altLang="zh-CN" sz="2000" b="1" dirty="0">
              <a:solidFill>
                <a:srgbClr val="4F4F4F"/>
              </a:solidFill>
              <a:latin typeface="-apple-system"/>
            </a:endParaRPr>
          </a:p>
          <a:p>
            <a:endParaRPr lang="zh-CN" altLang="en-US" sz="2000" dirty="0">
              <a:solidFill>
                <a:srgbClr val="4F4F4F"/>
              </a:solidFill>
              <a:latin typeface="-apple-system"/>
            </a:endParaRPr>
          </a:p>
          <a:p>
            <a:pPr>
              <a:buFont typeface="Arial"/>
              <a:buChar char="•"/>
            </a:pPr>
            <a:r>
              <a:rPr lang="zh-CN" altLang="en-US" dirty="0">
                <a:latin typeface="-apple-system"/>
              </a:rPr>
              <a:t>初始化参数，包括权重、偏置、网络层结构，激活函数等等</a:t>
            </a:r>
            <a:endParaRPr lang="en-US" altLang="zh-CN" dirty="0">
              <a:latin typeface="-apple-system"/>
            </a:endParaRPr>
          </a:p>
          <a:p>
            <a:pPr>
              <a:buFont typeface="Arial"/>
              <a:buChar char="•"/>
            </a:pPr>
            <a:endParaRPr lang="zh-CN" altLang="en-US" dirty="0">
              <a:latin typeface="-apple-system"/>
            </a:endParaRPr>
          </a:p>
          <a:p>
            <a:pPr>
              <a:buFont typeface="Arial"/>
              <a:buChar char="•"/>
            </a:pPr>
            <a:r>
              <a:rPr lang="zh-CN" altLang="en-US" dirty="0">
                <a:latin typeface="-apple-system"/>
              </a:rPr>
              <a:t>循环计算 </a:t>
            </a:r>
          </a:p>
          <a:p>
            <a:pPr marL="742950" lvl="1" indent="-285750">
              <a:buFont typeface="Arial"/>
              <a:buChar char="•"/>
            </a:pPr>
            <a:r>
              <a:rPr lang="zh-CN" altLang="en-US" dirty="0">
                <a:latin typeface="-apple-system"/>
              </a:rPr>
              <a:t>正向传播，计算误差</a:t>
            </a:r>
          </a:p>
          <a:p>
            <a:pPr marL="742950" lvl="1" indent="-285750">
              <a:buFont typeface="Arial"/>
              <a:buChar char="•"/>
            </a:pPr>
            <a:r>
              <a:rPr lang="zh-CN" altLang="en-US" dirty="0">
                <a:latin typeface="-apple-system"/>
              </a:rPr>
              <a:t>反向传播，调整参数</a:t>
            </a:r>
            <a:endParaRPr lang="en-US" altLang="zh-CN" dirty="0">
              <a:latin typeface="-apple-system"/>
            </a:endParaRPr>
          </a:p>
          <a:p>
            <a:pPr marL="742950" lvl="1" indent="-285750">
              <a:buFont typeface="Arial"/>
              <a:buChar char="•"/>
            </a:pPr>
            <a:endParaRPr lang="zh-CN" altLang="en-US" dirty="0">
              <a:latin typeface="-apple-system"/>
            </a:endParaRPr>
          </a:p>
          <a:p>
            <a:pPr>
              <a:buFont typeface="Arial"/>
              <a:buChar char="•"/>
            </a:pPr>
            <a:r>
              <a:rPr lang="zh-CN" altLang="en-US" dirty="0">
                <a:latin typeface="-apple-system"/>
              </a:rPr>
              <a:t>返回最终的神经网络模型</a:t>
            </a:r>
            <a:endParaRPr lang="zh-CN" altLang="en-US" b="0" i="0" dirty="0">
              <a:effectLst/>
              <a:latin typeface="-apple-system"/>
            </a:endParaRPr>
          </a:p>
        </p:txBody>
      </p:sp>
      <p:sp>
        <p:nvSpPr>
          <p:cNvPr id="5" name="椭圆 4"/>
          <p:cNvSpPr/>
          <p:nvPr/>
        </p:nvSpPr>
        <p:spPr>
          <a:xfrm>
            <a:off x="984273" y="4382612"/>
            <a:ext cx="1814287" cy="823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dirty="0">
                <a:solidFill>
                  <a:prstClr val="black"/>
                </a:solidFill>
              </a:rPr>
              <a:t>更新权重和偏差</a:t>
            </a:r>
          </a:p>
        </p:txBody>
      </p:sp>
      <p:sp>
        <p:nvSpPr>
          <p:cNvPr id="8" name="右箭头 7"/>
          <p:cNvSpPr/>
          <p:nvPr/>
        </p:nvSpPr>
        <p:spPr>
          <a:xfrm rot="20458371">
            <a:off x="2675217" y="4130133"/>
            <a:ext cx="1848651" cy="24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605589" y="3731071"/>
            <a:ext cx="2278743" cy="3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899604">
            <a:off x="2685874" y="5193346"/>
            <a:ext cx="1848651" cy="24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4641873" y="5423074"/>
            <a:ext cx="2278743" cy="3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388533">
            <a:off x="6891651" y="4167644"/>
            <a:ext cx="2119086" cy="286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20615358">
            <a:off x="6918821" y="5063274"/>
            <a:ext cx="2119086" cy="286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035210" y="4382612"/>
            <a:ext cx="2068220" cy="72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dirty="0">
                <a:solidFill>
                  <a:prstClr val="black"/>
                </a:solidFill>
              </a:rPr>
              <a:t>计算预测误差</a:t>
            </a:r>
          </a:p>
        </p:txBody>
      </p:sp>
      <p:sp>
        <p:nvSpPr>
          <p:cNvPr id="11" name="TextBox 10"/>
          <p:cNvSpPr txBox="1"/>
          <p:nvPr/>
        </p:nvSpPr>
        <p:spPr>
          <a:xfrm>
            <a:off x="5217886" y="3084740"/>
            <a:ext cx="1611086" cy="646331"/>
          </a:xfrm>
          <a:prstGeom prst="rect">
            <a:avLst/>
          </a:prstGeom>
          <a:noFill/>
        </p:spPr>
        <p:txBody>
          <a:bodyPr wrap="square" rtlCol="0">
            <a:spAutoFit/>
          </a:bodyPr>
          <a:lstStyle/>
          <a:p>
            <a:r>
              <a:rPr lang="zh-CN" altLang="en-US" dirty="0"/>
              <a:t>前向传播</a:t>
            </a:r>
            <a:endParaRPr lang="en-US" altLang="zh-CN" dirty="0"/>
          </a:p>
          <a:p>
            <a:r>
              <a:rPr lang="zh-CN" altLang="en-US" dirty="0"/>
              <a:t>（信息）</a:t>
            </a:r>
          </a:p>
        </p:txBody>
      </p:sp>
      <p:sp>
        <p:nvSpPr>
          <p:cNvPr id="23" name="TextBox 22"/>
          <p:cNvSpPr txBox="1"/>
          <p:nvPr/>
        </p:nvSpPr>
        <p:spPr>
          <a:xfrm>
            <a:off x="5217886" y="4934493"/>
            <a:ext cx="1611086" cy="646331"/>
          </a:xfrm>
          <a:prstGeom prst="rect">
            <a:avLst/>
          </a:prstGeom>
          <a:noFill/>
        </p:spPr>
        <p:txBody>
          <a:bodyPr wrap="square" rtlCol="0">
            <a:spAutoFit/>
          </a:bodyPr>
          <a:lstStyle/>
          <a:p>
            <a:r>
              <a:rPr lang="zh-CN" altLang="en-US" dirty="0"/>
              <a:t>反向传播</a:t>
            </a:r>
            <a:endParaRPr lang="en-US" altLang="zh-CN" dirty="0"/>
          </a:p>
          <a:p>
            <a:r>
              <a:rPr lang="zh-CN" altLang="en-US" dirty="0"/>
              <a:t>（误差）</a:t>
            </a:r>
          </a:p>
        </p:txBody>
      </p:sp>
    </p:spTree>
    <p:extLst>
      <p:ext uri="{BB962C8B-B14F-4D97-AF65-F5344CB8AC3E}">
        <p14:creationId xmlns:p14="http://schemas.microsoft.com/office/powerpoint/2010/main" val="288710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箭头 8"/>
          <p:cNvSpPr/>
          <p:nvPr/>
        </p:nvSpPr>
        <p:spPr>
          <a:xfrm>
            <a:off x="159657" y="720205"/>
            <a:ext cx="185782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59658" y="194807"/>
            <a:ext cx="1872344" cy="523220"/>
          </a:xfrm>
          <a:prstGeom prst="rect">
            <a:avLst/>
          </a:prstGeom>
          <a:noFill/>
        </p:spPr>
        <p:txBody>
          <a:bodyPr wrap="square" rtlCol="0">
            <a:spAutoFit/>
          </a:bodyPr>
          <a:lstStyle/>
          <a:p>
            <a:r>
              <a:rPr lang="zh-CN" altLang="en-US" sz="2800" dirty="0">
                <a:latin typeface="华文楷体" pitchFamily="2" charset="-122"/>
                <a:ea typeface="华文楷体" pitchFamily="2" charset="-122"/>
              </a:rPr>
              <a:t>反向传播</a:t>
            </a:r>
          </a:p>
        </p:txBody>
      </p:sp>
      <p:sp>
        <p:nvSpPr>
          <p:cNvPr id="2" name="TextBox 1"/>
          <p:cNvSpPr txBox="1"/>
          <p:nvPr/>
        </p:nvSpPr>
        <p:spPr>
          <a:xfrm>
            <a:off x="5638800" y="2989943"/>
            <a:ext cx="184731" cy="369332"/>
          </a:xfrm>
          <a:prstGeom prst="rect">
            <a:avLst/>
          </a:prstGeom>
          <a:noFill/>
        </p:spPr>
        <p:txBody>
          <a:bodyPr wrap="none" rtlCol="0">
            <a:spAutoFit/>
          </a:bodyPr>
          <a:lstStyle/>
          <a:p>
            <a:endParaRPr lang="zh-CN" altLang="en-US" dirty="0"/>
          </a:p>
        </p:txBody>
      </p:sp>
      <p:sp>
        <p:nvSpPr>
          <p:cNvPr id="4" name="TextBox 3"/>
          <p:cNvSpPr txBox="1"/>
          <p:nvPr/>
        </p:nvSpPr>
        <p:spPr>
          <a:xfrm>
            <a:off x="3841005" y="2989943"/>
            <a:ext cx="184731" cy="369332"/>
          </a:xfrm>
          <a:prstGeom prst="rect">
            <a:avLst/>
          </a:prstGeom>
          <a:noFill/>
        </p:spPr>
        <p:txBody>
          <a:bodyPr wrap="none" rtlCol="0">
            <a:spAutoFit/>
          </a:bodyPr>
          <a:lstStyle/>
          <a:p>
            <a:endParaRPr lang="zh-CN"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16" y="1124926"/>
            <a:ext cx="6836227" cy="373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4336" y="5015469"/>
            <a:ext cx="9935030" cy="923330"/>
          </a:xfrm>
          <a:prstGeom prst="rect">
            <a:avLst/>
          </a:prstGeom>
          <a:noFill/>
        </p:spPr>
        <p:txBody>
          <a:bodyPr wrap="square" rtlCol="0">
            <a:spAutoFit/>
          </a:bodyPr>
          <a:lstStyle/>
          <a:p>
            <a:r>
              <a:rPr lang="zh-CN" altLang="en-US" dirty="0"/>
              <a:t>反向传播主要使用误差后向传播和梯度下降对网络各层调整权重。</a:t>
            </a:r>
            <a:r>
              <a:rPr lang="zh-CN" altLang="en-US" dirty="0">
                <a:solidFill>
                  <a:prstClr val="black"/>
                </a:solidFill>
              </a:rPr>
              <a:t>误差反向传播是将误差信号从输出层反向传播至输入层的过程，</a:t>
            </a:r>
            <a:r>
              <a:rPr lang="zh-CN" altLang="en-US" dirty="0"/>
              <a:t>通过比较输出信号和期望信号得到的误差信号，利用链式求导法则将误差信号逐层向前传播得到各层误差信号，根据各层误差信号调整各层权重和相关参数。</a:t>
            </a:r>
          </a:p>
        </p:txBody>
      </p:sp>
      <p:sp>
        <p:nvSpPr>
          <p:cNvPr id="3" name="TextBox 2"/>
          <p:cNvSpPr txBox="1"/>
          <p:nvPr/>
        </p:nvSpPr>
        <p:spPr>
          <a:xfrm>
            <a:off x="8158680" y="1494972"/>
            <a:ext cx="2220686" cy="1015663"/>
          </a:xfrm>
          <a:prstGeom prst="rect">
            <a:avLst/>
          </a:prstGeom>
          <a:noFill/>
        </p:spPr>
        <p:txBody>
          <a:bodyPr wrap="square" rtlCol="0">
            <a:spAutoFit/>
          </a:bodyPr>
          <a:lstStyle/>
          <a:p>
            <a:r>
              <a:rPr lang="el-GR" altLang="zh-CN" dirty="0"/>
              <a:t>δ</a:t>
            </a:r>
            <a:r>
              <a:rPr lang="en-US" altLang="zh-CN" baseline="-25000" dirty="0"/>
              <a:t>4</a:t>
            </a:r>
            <a:r>
              <a:rPr lang="en-US" altLang="zh-CN" dirty="0"/>
              <a:t> =w</a:t>
            </a:r>
            <a:r>
              <a:rPr lang="en-US" altLang="zh-CN" baseline="-25000" dirty="0"/>
              <a:t>84</a:t>
            </a:r>
            <a:r>
              <a:rPr lang="el-GR" altLang="zh-CN" dirty="0"/>
              <a:t>δ</a:t>
            </a:r>
            <a:r>
              <a:rPr lang="en-US" altLang="zh-CN" baseline="-25000" dirty="0"/>
              <a:t>8 </a:t>
            </a:r>
            <a:r>
              <a:rPr lang="en-US" altLang="zh-CN" dirty="0"/>
              <a:t> +w</a:t>
            </a:r>
            <a:r>
              <a:rPr lang="en-US" altLang="zh-CN" baseline="-25000" dirty="0"/>
              <a:t>94 </a:t>
            </a:r>
            <a:r>
              <a:rPr lang="el-GR" altLang="zh-CN" dirty="0"/>
              <a:t>δ</a:t>
            </a:r>
            <a:r>
              <a:rPr lang="en-US" altLang="zh-CN" baseline="-25000" dirty="0"/>
              <a:t>9</a:t>
            </a:r>
          </a:p>
          <a:p>
            <a:endParaRPr lang="en-US" altLang="zh-CN" baseline="-25000" dirty="0"/>
          </a:p>
          <a:p>
            <a:pPr lvl="0"/>
            <a:r>
              <a:rPr lang="el-GR" altLang="zh-CN" dirty="0">
                <a:solidFill>
                  <a:prstClr val="black"/>
                </a:solidFill>
              </a:rPr>
              <a:t>δ</a:t>
            </a:r>
            <a:r>
              <a:rPr lang="en-US" altLang="zh-CN" baseline="-25000" dirty="0">
                <a:solidFill>
                  <a:prstClr val="black"/>
                </a:solidFill>
              </a:rPr>
              <a:t>5</a:t>
            </a:r>
            <a:r>
              <a:rPr lang="en-US" altLang="zh-CN" dirty="0">
                <a:solidFill>
                  <a:prstClr val="black"/>
                </a:solidFill>
              </a:rPr>
              <a:t> =w</a:t>
            </a:r>
            <a:r>
              <a:rPr lang="en-US" altLang="zh-CN" baseline="-25000" dirty="0">
                <a:solidFill>
                  <a:prstClr val="black"/>
                </a:solidFill>
              </a:rPr>
              <a:t>85</a:t>
            </a:r>
            <a:r>
              <a:rPr lang="el-GR" altLang="zh-CN" dirty="0">
                <a:solidFill>
                  <a:prstClr val="black"/>
                </a:solidFill>
              </a:rPr>
              <a:t>δ</a:t>
            </a:r>
            <a:r>
              <a:rPr lang="en-US" altLang="zh-CN" baseline="-25000" dirty="0">
                <a:solidFill>
                  <a:prstClr val="black"/>
                </a:solidFill>
              </a:rPr>
              <a:t>8 </a:t>
            </a:r>
            <a:r>
              <a:rPr lang="en-US" altLang="zh-CN" dirty="0">
                <a:solidFill>
                  <a:prstClr val="black"/>
                </a:solidFill>
              </a:rPr>
              <a:t> +w</a:t>
            </a:r>
            <a:r>
              <a:rPr lang="en-US" altLang="zh-CN" baseline="-25000" dirty="0">
                <a:solidFill>
                  <a:prstClr val="black"/>
                </a:solidFill>
              </a:rPr>
              <a:t>95 </a:t>
            </a:r>
            <a:r>
              <a:rPr lang="el-GR" altLang="zh-CN" dirty="0">
                <a:solidFill>
                  <a:prstClr val="black"/>
                </a:solidFill>
              </a:rPr>
              <a:t>δ</a:t>
            </a:r>
            <a:r>
              <a:rPr lang="en-US" altLang="zh-CN" baseline="-25000" dirty="0">
                <a:solidFill>
                  <a:prstClr val="black"/>
                </a:solidFill>
              </a:rPr>
              <a:t>9 </a:t>
            </a:r>
            <a:r>
              <a:rPr lang="en-US" altLang="zh-CN" dirty="0">
                <a:solidFill>
                  <a:prstClr val="black"/>
                </a:solidFill>
              </a:rPr>
              <a:t>   </a:t>
            </a:r>
            <a:endParaRPr lang="zh-CN" altLang="en-US" baseline="-25000" dirty="0">
              <a:solidFill>
                <a:prstClr val="black"/>
              </a:solidFill>
            </a:endParaRPr>
          </a:p>
          <a:p>
            <a:endParaRPr lang="zh-CN" altLang="en-US" baseline="-25000" dirty="0"/>
          </a:p>
        </p:txBody>
      </p:sp>
    </p:spTree>
    <p:extLst>
      <p:ext uri="{BB962C8B-B14F-4D97-AF65-F5344CB8AC3E}">
        <p14:creationId xmlns:p14="http://schemas.microsoft.com/office/powerpoint/2010/main" val="1006509404"/>
      </p:ext>
    </p:extLst>
  </p:cSld>
  <p:clrMapOvr>
    <a:masterClrMapping/>
  </p:clrMapOvr>
  <mc:AlternateContent xmlns:mc="http://schemas.openxmlformats.org/markup-compatibility/2006" xmlns:p14="http://schemas.microsoft.com/office/powerpoint/2010/main">
    <mc:Choice Requires="p14">
      <p:transition spd="slow" p14:dur="2000" advTm="919"/>
    </mc:Choice>
    <mc:Fallback xmlns="">
      <p:transition spd="slow" advTm="91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2" y="1053728"/>
            <a:ext cx="5881461" cy="548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224" y="4848266"/>
            <a:ext cx="3428773" cy="731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849040" y="662150"/>
            <a:ext cx="4717142" cy="2862322"/>
          </a:xfrm>
          <a:prstGeom prst="rect">
            <a:avLst/>
          </a:prstGeom>
        </p:spPr>
        <p:txBody>
          <a:bodyPr wrap="square">
            <a:spAutoFit/>
          </a:bodyPr>
          <a:lstStyle/>
          <a:p>
            <a:r>
              <a:rPr lang="zh-CN" altLang="en-US" b="1" dirty="0">
                <a:solidFill>
                  <a:srgbClr val="2C3E50"/>
                </a:solidFill>
                <a:latin typeface="PingFang SC"/>
              </a:rPr>
              <a:t>梯度</a:t>
            </a:r>
            <a:r>
              <a:rPr lang="zh-CN" altLang="en-US" dirty="0">
                <a:solidFill>
                  <a:srgbClr val="2C3E50"/>
                </a:solidFill>
                <a:latin typeface="PingFang SC"/>
              </a:rPr>
              <a:t>是一个向量，它指向</a:t>
            </a:r>
            <a:r>
              <a:rPr lang="zh-CN" altLang="en-US" b="1" dirty="0">
                <a:solidFill>
                  <a:srgbClr val="2C3E50"/>
                </a:solidFill>
                <a:latin typeface="PingFang SC"/>
              </a:rPr>
              <a:t>函数值上升最快</a:t>
            </a:r>
            <a:r>
              <a:rPr lang="zh-CN" altLang="en-US" dirty="0">
                <a:solidFill>
                  <a:srgbClr val="2C3E50"/>
                </a:solidFill>
                <a:latin typeface="PingFang SC"/>
              </a:rPr>
              <a:t>的方向。显然，梯度的反方向当然就是函数值下降最快的方向了。我们每次沿着梯度相反方向去修改的值，当然就能走到函数的最小值附近。</a:t>
            </a:r>
            <a:endParaRPr lang="en-US" altLang="zh-CN" dirty="0">
              <a:solidFill>
                <a:srgbClr val="2C3E50"/>
              </a:solidFill>
              <a:latin typeface="PingFang SC"/>
            </a:endParaRPr>
          </a:p>
          <a:p>
            <a:endParaRPr lang="en-US" altLang="zh-CN" dirty="0">
              <a:solidFill>
                <a:srgbClr val="2C3E50"/>
              </a:solidFill>
              <a:latin typeface="PingFang SC"/>
            </a:endParaRPr>
          </a:p>
          <a:p>
            <a:pPr lvl="0"/>
            <a:r>
              <a:rPr lang="zh-CN" altLang="en-US" dirty="0">
                <a:solidFill>
                  <a:srgbClr val="2C3E50"/>
                </a:solidFill>
                <a:latin typeface="PingFang SC"/>
              </a:rPr>
              <a:t>函数的梯度的定义就是它相对于各个变量的</a:t>
            </a:r>
            <a:r>
              <a:rPr lang="zh-CN" altLang="en-US" b="1" dirty="0">
                <a:solidFill>
                  <a:srgbClr val="2C3E50"/>
                </a:solidFill>
                <a:latin typeface="PingFang SC"/>
              </a:rPr>
              <a:t>偏导数</a:t>
            </a:r>
            <a:endParaRPr lang="en-US" altLang="zh-CN" b="1" dirty="0">
              <a:solidFill>
                <a:srgbClr val="2C3E50"/>
              </a:solidFill>
              <a:latin typeface="PingFang SC"/>
            </a:endParaRPr>
          </a:p>
          <a:p>
            <a:endParaRPr lang="en-US" altLang="zh-CN" dirty="0">
              <a:solidFill>
                <a:srgbClr val="2C3E50"/>
              </a:solidFill>
              <a:latin typeface="PingFang SC"/>
            </a:endParaRPr>
          </a:p>
          <a:p>
            <a:endParaRPr lang="zh-CN" altLang="en-US" dirty="0"/>
          </a:p>
        </p:txBody>
      </p:sp>
      <p:sp>
        <p:nvSpPr>
          <p:cNvPr id="5" name="TextBox 4"/>
          <p:cNvSpPr txBox="1"/>
          <p:nvPr/>
        </p:nvSpPr>
        <p:spPr>
          <a:xfrm>
            <a:off x="145142" y="93209"/>
            <a:ext cx="1640115" cy="523220"/>
          </a:xfrm>
          <a:prstGeom prst="rect">
            <a:avLst/>
          </a:prstGeom>
          <a:noFill/>
        </p:spPr>
        <p:txBody>
          <a:bodyPr wrap="square" rtlCol="0">
            <a:spAutoFit/>
          </a:bodyPr>
          <a:lstStyle/>
          <a:p>
            <a:r>
              <a:rPr lang="zh-CN" altLang="en-US" sz="2800" dirty="0">
                <a:latin typeface="华文楷体" pitchFamily="2" charset="-122"/>
                <a:ea typeface="华文楷体" pitchFamily="2" charset="-122"/>
              </a:rPr>
              <a:t>梯度下降</a:t>
            </a:r>
          </a:p>
        </p:txBody>
      </p:sp>
      <p:sp>
        <p:nvSpPr>
          <p:cNvPr id="6" name="右箭头 5"/>
          <p:cNvSpPr/>
          <p:nvPr/>
        </p:nvSpPr>
        <p:spPr>
          <a:xfrm>
            <a:off x="159658" y="616431"/>
            <a:ext cx="185782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714620" y="4289363"/>
            <a:ext cx="2492990" cy="369332"/>
          </a:xfrm>
          <a:prstGeom prst="rect">
            <a:avLst/>
          </a:prstGeom>
        </p:spPr>
        <p:txBody>
          <a:bodyPr wrap="none">
            <a:spAutoFit/>
          </a:bodyPr>
          <a:lstStyle/>
          <a:p>
            <a:r>
              <a:rPr lang="zh-CN" altLang="en-US" dirty="0">
                <a:solidFill>
                  <a:srgbClr val="2C3E50"/>
                </a:solidFill>
                <a:latin typeface="PingFang SC"/>
              </a:rPr>
              <a:t>梯度下降算法的公式：</a:t>
            </a:r>
            <a:endParaRPr lang="zh-CN" altLang="en-US" dirty="0"/>
          </a:p>
        </p:txBody>
      </p:sp>
    </p:spTree>
    <p:extLst>
      <p:ext uri="{BB962C8B-B14F-4D97-AF65-F5344CB8AC3E}">
        <p14:creationId xmlns:p14="http://schemas.microsoft.com/office/powerpoint/2010/main" val="33598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47C9CFA-64A5-4E73-89EE-7FA3DCE3BA01}"/>
              </a:ext>
            </a:extLst>
          </p:cNvPr>
          <p:cNvCxnSpPr/>
          <p:nvPr/>
        </p:nvCxnSpPr>
        <p:spPr>
          <a:xfrm flipV="1">
            <a:off x="1362000" y="3267040"/>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D7C21BA3-4180-4594-AD4E-0A6235C74BF0}"/>
              </a:ext>
            </a:extLst>
          </p:cNvPr>
          <p:cNvSpPr/>
          <p:nvPr/>
        </p:nvSpPr>
        <p:spPr>
          <a:xfrm>
            <a:off x="4387183" y="2436043"/>
            <a:ext cx="297389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kumimoji="0" lang="en-US" altLang="zh-CN"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CNN</a:t>
            </a: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的应用</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6893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4828E8D-AC3A-4265-8880-73410EF3C767}"/>
              </a:ext>
            </a:extLst>
          </p:cNvPr>
          <p:cNvCxnSpPr/>
          <p:nvPr/>
        </p:nvCxnSpPr>
        <p:spPr>
          <a:xfrm flipV="1">
            <a:off x="1362000" y="995328"/>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pic>
        <p:nvPicPr>
          <p:cNvPr id="14" name="图片 13">
            <a:extLst>
              <a:ext uri="{FF2B5EF4-FFF2-40B4-BE49-F238E27FC236}">
                <a16:creationId xmlns:a16="http://schemas.microsoft.com/office/drawing/2014/main" id="{EF6194D5-CBB2-420D-9370-D989AFDE6501}"/>
              </a:ext>
            </a:extLst>
          </p:cNvPr>
          <p:cNvPicPr>
            <a:picLocks noChangeAspect="1"/>
          </p:cNvPicPr>
          <p:nvPr/>
        </p:nvPicPr>
        <p:blipFill>
          <a:blip r:embed="rId3"/>
          <a:stretch>
            <a:fillRect/>
          </a:stretch>
        </p:blipFill>
        <p:spPr>
          <a:xfrm>
            <a:off x="1022955" y="1488688"/>
            <a:ext cx="10264169" cy="4662447"/>
          </a:xfrm>
          <a:prstGeom prst="rect">
            <a:avLst/>
          </a:prstGeom>
        </p:spPr>
      </p:pic>
    </p:spTree>
    <p:extLst>
      <p:ext uri="{BB962C8B-B14F-4D97-AF65-F5344CB8AC3E}">
        <p14:creationId xmlns:p14="http://schemas.microsoft.com/office/powerpoint/2010/main" val="190400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616A80-3CCD-4F30-82C1-0EC0B5059100}"/>
              </a:ext>
            </a:extLst>
          </p:cNvPr>
          <p:cNvPicPr>
            <a:picLocks noChangeAspect="1"/>
          </p:cNvPicPr>
          <p:nvPr/>
        </p:nvPicPr>
        <p:blipFill>
          <a:blip r:embed="rId3"/>
          <a:stretch>
            <a:fillRect/>
          </a:stretch>
        </p:blipFill>
        <p:spPr>
          <a:xfrm>
            <a:off x="733346" y="800101"/>
            <a:ext cx="10935374" cy="5048018"/>
          </a:xfrm>
          <a:prstGeom prst="rect">
            <a:avLst/>
          </a:prstGeom>
        </p:spPr>
      </p:pic>
    </p:spTree>
    <p:extLst>
      <p:ext uri="{BB962C8B-B14F-4D97-AF65-F5344CB8AC3E}">
        <p14:creationId xmlns:p14="http://schemas.microsoft.com/office/powerpoint/2010/main" val="77834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64A3F6-6C59-4C28-8190-9F26014F9AB9}"/>
              </a:ext>
            </a:extLst>
          </p:cNvPr>
          <p:cNvPicPr>
            <a:picLocks noChangeAspect="1"/>
          </p:cNvPicPr>
          <p:nvPr/>
        </p:nvPicPr>
        <p:blipFill>
          <a:blip r:embed="rId3"/>
          <a:stretch>
            <a:fillRect/>
          </a:stretch>
        </p:blipFill>
        <p:spPr>
          <a:xfrm>
            <a:off x="1257300" y="696946"/>
            <a:ext cx="10115519" cy="4760880"/>
          </a:xfrm>
          <a:prstGeom prst="rect">
            <a:avLst/>
          </a:prstGeom>
        </p:spPr>
      </p:pic>
    </p:spTree>
    <p:extLst>
      <p:ext uri="{BB962C8B-B14F-4D97-AF65-F5344CB8AC3E}">
        <p14:creationId xmlns:p14="http://schemas.microsoft.com/office/powerpoint/2010/main" val="418149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59AFDD-F672-489D-A963-05525BA46B58}"/>
              </a:ext>
            </a:extLst>
          </p:cNvPr>
          <p:cNvPicPr>
            <a:picLocks noChangeAspect="1"/>
          </p:cNvPicPr>
          <p:nvPr/>
        </p:nvPicPr>
        <p:blipFill>
          <a:blip r:embed="rId3"/>
          <a:stretch>
            <a:fillRect/>
          </a:stretch>
        </p:blipFill>
        <p:spPr>
          <a:xfrm>
            <a:off x="1118318" y="1000125"/>
            <a:ext cx="9695045" cy="4857750"/>
          </a:xfrm>
          <a:prstGeom prst="rect">
            <a:avLst/>
          </a:prstGeom>
        </p:spPr>
      </p:pic>
    </p:spTree>
    <p:extLst>
      <p:ext uri="{BB962C8B-B14F-4D97-AF65-F5344CB8AC3E}">
        <p14:creationId xmlns:p14="http://schemas.microsoft.com/office/powerpoint/2010/main" val="72646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ECA4908-64A5-4497-8400-064DC001AABF}"/>
              </a:ext>
            </a:extLst>
          </p:cNvPr>
          <p:cNvSpPr/>
          <p:nvPr/>
        </p:nvSpPr>
        <p:spPr>
          <a:xfrm>
            <a:off x="658222" y="1301497"/>
            <a:ext cx="2528257" cy="1200329"/>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altLang="zh-CN" sz="3600" b="0" cap="none" spc="0" dirty="0">
                <a:ln w="0"/>
                <a:solidFill>
                  <a:schemeClr val="tx1"/>
                </a:solidFill>
                <a:effectLst>
                  <a:outerShdw blurRad="38100" dist="19050" dir="2700000" algn="tl" rotWithShape="0">
                    <a:schemeClr val="dk1">
                      <a:alpha val="40000"/>
                    </a:schemeClr>
                  </a:outerShdw>
                </a:effectLst>
              </a:rPr>
              <a:t>CNN</a:t>
            </a:r>
            <a:r>
              <a:rPr lang="zh-CN" altLang="en-US" sz="3600" b="0" cap="none" spc="0" dirty="0">
                <a:ln w="0"/>
                <a:solidFill>
                  <a:schemeClr val="tx1"/>
                </a:solidFill>
                <a:effectLst>
                  <a:outerShdw blurRad="38100" dist="19050" dir="2700000" algn="tl" rotWithShape="0">
                    <a:schemeClr val="dk1">
                      <a:alpha val="40000"/>
                    </a:schemeClr>
                  </a:outerShdw>
                </a:effectLst>
              </a:rPr>
              <a:t>网络</a:t>
            </a:r>
            <a:endParaRPr lang="en-US" altLang="zh-CN" sz="3600" b="0" cap="none" spc="0" dirty="0">
              <a:ln w="0"/>
              <a:solidFill>
                <a:schemeClr val="tx1"/>
              </a:solidFill>
              <a:effectLst>
                <a:outerShdw blurRad="38100" dist="19050" dir="2700000" algn="tl" rotWithShape="0">
                  <a:schemeClr val="dk1">
                    <a:alpha val="40000"/>
                  </a:schemeClr>
                </a:outerShdw>
              </a:effectLst>
            </a:endParaRPr>
          </a:p>
          <a:p>
            <a:pPr algn="ct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727A65F9-E309-42E9-8BCE-293BF1498C01}"/>
              </a:ext>
            </a:extLst>
          </p:cNvPr>
          <p:cNvSpPr/>
          <p:nvPr/>
        </p:nvSpPr>
        <p:spPr>
          <a:xfrm>
            <a:off x="655016" y="2092871"/>
            <a:ext cx="3451586" cy="1200329"/>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zh-CN" altLang="en-US" sz="3600" b="0" cap="none" spc="0" dirty="0">
                <a:ln w="0"/>
                <a:solidFill>
                  <a:schemeClr val="tx1"/>
                </a:solidFill>
                <a:effectLst>
                  <a:outerShdw blurRad="38100" dist="19050" dir="2700000" algn="tl" rotWithShape="0">
                    <a:schemeClr val="dk1">
                      <a:alpha val="40000"/>
                    </a:schemeClr>
                  </a:outerShdw>
                </a:effectLst>
              </a:rPr>
              <a:t>训练</a:t>
            </a:r>
            <a:r>
              <a:rPr lang="en-US" altLang="zh-CN" sz="3600" b="0" cap="none" spc="0" dirty="0">
                <a:ln w="0"/>
                <a:solidFill>
                  <a:schemeClr val="tx1"/>
                </a:solidFill>
                <a:effectLst>
                  <a:outerShdw blurRad="38100" dist="19050" dir="2700000" algn="tl" rotWithShape="0">
                    <a:schemeClr val="dk1">
                      <a:alpha val="40000"/>
                    </a:schemeClr>
                  </a:outerShdw>
                </a:effectLst>
              </a:rPr>
              <a:t>CNN</a:t>
            </a:r>
            <a:r>
              <a:rPr lang="zh-CN" altLang="en-US" sz="3600" b="0" cap="none" spc="0" dirty="0">
                <a:ln w="0"/>
                <a:solidFill>
                  <a:schemeClr val="tx1"/>
                </a:solidFill>
                <a:effectLst>
                  <a:outerShdw blurRad="38100" dist="19050" dir="2700000" algn="tl" rotWithShape="0">
                    <a:schemeClr val="dk1">
                      <a:alpha val="40000"/>
                    </a:schemeClr>
                  </a:outerShdw>
                </a:effectLst>
              </a:rPr>
              <a:t>网络</a:t>
            </a:r>
            <a:endParaRPr lang="en-US" altLang="zh-CN" sz="3600" b="0" cap="none" spc="0" dirty="0">
              <a:ln w="0"/>
              <a:solidFill>
                <a:schemeClr val="tx1"/>
              </a:solidFill>
              <a:effectLst>
                <a:outerShdw blurRad="38100" dist="19050" dir="2700000" algn="tl" rotWithShape="0">
                  <a:schemeClr val="dk1">
                    <a:alpha val="40000"/>
                  </a:schemeClr>
                </a:outerShdw>
              </a:effectLst>
            </a:endParaRPr>
          </a:p>
          <a:p>
            <a:pPr algn="ct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8A173CD3-0E78-4E38-AE5A-603DEC1F02B5}"/>
              </a:ext>
            </a:extLst>
          </p:cNvPr>
          <p:cNvSpPr/>
          <p:nvPr/>
        </p:nvSpPr>
        <p:spPr>
          <a:xfrm>
            <a:off x="658222" y="565534"/>
            <a:ext cx="2773041" cy="1200329"/>
          </a:xfrm>
          <a:prstGeom prst="rect">
            <a:avLst/>
          </a:prstGeom>
          <a:noFill/>
        </p:spPr>
        <p:txBody>
          <a:bodyPr wrap="square" lIns="91440" tIns="45720" rIns="91440" bIns="45720">
            <a:spAutoFit/>
          </a:bodyPr>
          <a:lstStyle/>
          <a:p>
            <a:pPr marL="571500" indent="-571500" algn="ctr">
              <a:buFont typeface="Arial" panose="020B0604020202020204" pitchFamily="34" charset="0"/>
              <a:buChar char="•"/>
            </a:pPr>
            <a:r>
              <a:rPr lang="zh-CN" altLang="en-US" sz="3600" dirty="0">
                <a:ln w="0"/>
                <a:effectLst>
                  <a:outerShdw blurRad="38100" dist="19050" dir="2700000" algn="tl" rotWithShape="0">
                    <a:schemeClr val="dk1">
                      <a:alpha val="40000"/>
                    </a:schemeClr>
                  </a:outerShdw>
                </a:effectLst>
              </a:rPr>
              <a:t>神经</a:t>
            </a:r>
            <a:r>
              <a:rPr lang="zh-CN" altLang="en-US" sz="3600" b="0" cap="none" spc="0" dirty="0">
                <a:ln w="0"/>
                <a:solidFill>
                  <a:schemeClr val="tx1"/>
                </a:solidFill>
                <a:effectLst>
                  <a:outerShdw blurRad="38100" dist="19050" dir="2700000" algn="tl" rotWithShape="0">
                    <a:schemeClr val="dk1">
                      <a:alpha val="40000"/>
                    </a:schemeClr>
                  </a:outerShdw>
                </a:effectLst>
              </a:rPr>
              <a:t>网络</a:t>
            </a:r>
            <a:endParaRPr lang="en-US" altLang="zh-CN" sz="3600" b="0" cap="none" spc="0" dirty="0">
              <a:ln w="0"/>
              <a:solidFill>
                <a:schemeClr val="tx1"/>
              </a:solidFill>
              <a:effectLst>
                <a:outerShdw blurRad="38100" dist="19050" dir="2700000" algn="tl" rotWithShape="0">
                  <a:schemeClr val="dk1">
                    <a:alpha val="40000"/>
                  </a:schemeClr>
                </a:outerShdw>
              </a:effectLst>
            </a:endParaRPr>
          </a:p>
          <a:p>
            <a:pPr algn="ct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4464C200-4756-491E-87D5-04339B7B1470}"/>
              </a:ext>
            </a:extLst>
          </p:cNvPr>
          <p:cNvSpPr/>
          <p:nvPr/>
        </p:nvSpPr>
        <p:spPr>
          <a:xfrm>
            <a:off x="655016" y="2828835"/>
            <a:ext cx="2531463" cy="1200329"/>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altLang="zh-CN" sz="3600" dirty="0">
                <a:ln w="0"/>
                <a:effectLst>
                  <a:outerShdw blurRad="38100" dist="19050" dir="2700000" algn="tl" rotWithShape="0">
                    <a:schemeClr val="dk1">
                      <a:alpha val="40000"/>
                    </a:schemeClr>
                  </a:outerShdw>
                </a:effectLst>
              </a:rPr>
              <a:t>R</a:t>
            </a:r>
            <a:r>
              <a:rPr lang="en-US" altLang="zh-CN" sz="3600" b="0" cap="none" spc="0" dirty="0">
                <a:ln w="0"/>
                <a:solidFill>
                  <a:schemeClr val="tx1"/>
                </a:solidFill>
                <a:effectLst>
                  <a:outerShdw blurRad="38100" dist="19050" dir="2700000" algn="tl" rotWithShape="0">
                    <a:schemeClr val="dk1">
                      <a:alpha val="40000"/>
                    </a:schemeClr>
                  </a:outerShdw>
                </a:effectLst>
              </a:rPr>
              <a:t>NN</a:t>
            </a:r>
            <a:r>
              <a:rPr lang="zh-CN" altLang="en-US" sz="3600" b="0" cap="none" spc="0" dirty="0">
                <a:ln w="0"/>
                <a:solidFill>
                  <a:schemeClr val="tx1"/>
                </a:solidFill>
                <a:effectLst>
                  <a:outerShdw blurRad="38100" dist="19050" dir="2700000" algn="tl" rotWithShape="0">
                    <a:schemeClr val="dk1">
                      <a:alpha val="40000"/>
                    </a:schemeClr>
                  </a:outerShdw>
                </a:effectLst>
              </a:rPr>
              <a:t>网络</a:t>
            </a:r>
            <a:endParaRPr lang="en-US" altLang="zh-CN" sz="3600" b="0" cap="none" spc="0" dirty="0">
              <a:ln w="0"/>
              <a:solidFill>
                <a:schemeClr val="tx1"/>
              </a:solidFill>
              <a:effectLst>
                <a:outerShdw blurRad="38100" dist="19050" dir="2700000" algn="tl" rotWithShape="0">
                  <a:schemeClr val="dk1">
                    <a:alpha val="40000"/>
                  </a:schemeClr>
                </a:outerShdw>
              </a:effectLst>
            </a:endParaRPr>
          </a:p>
          <a:p>
            <a:pPr algn="ct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972C1728-9A44-441F-9726-20F55DA704D6}"/>
              </a:ext>
            </a:extLst>
          </p:cNvPr>
          <p:cNvSpPr/>
          <p:nvPr/>
        </p:nvSpPr>
        <p:spPr>
          <a:xfrm>
            <a:off x="655016" y="3620209"/>
            <a:ext cx="2706254" cy="1200329"/>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altLang="zh-CN" sz="3600" dirty="0">
                <a:ln w="0"/>
                <a:effectLst>
                  <a:outerShdw blurRad="38100" dist="19050" dir="2700000" algn="tl" rotWithShape="0">
                    <a:schemeClr val="dk1">
                      <a:alpha val="40000"/>
                    </a:schemeClr>
                  </a:outerShdw>
                </a:effectLst>
              </a:rPr>
              <a:t>LSTM</a:t>
            </a:r>
            <a:r>
              <a:rPr lang="zh-CN" altLang="en-US" sz="3600" b="0" cap="none" spc="0" dirty="0">
                <a:ln w="0"/>
                <a:solidFill>
                  <a:schemeClr val="tx1"/>
                </a:solidFill>
                <a:effectLst>
                  <a:outerShdw blurRad="38100" dist="19050" dir="2700000" algn="tl" rotWithShape="0">
                    <a:schemeClr val="dk1">
                      <a:alpha val="40000"/>
                    </a:schemeClr>
                  </a:outerShdw>
                </a:effectLst>
              </a:rPr>
              <a:t>网络</a:t>
            </a:r>
            <a:endParaRPr lang="en-US" altLang="zh-CN" sz="3600" b="0" cap="none" spc="0" dirty="0">
              <a:ln w="0"/>
              <a:solidFill>
                <a:schemeClr val="tx1"/>
              </a:solidFill>
              <a:effectLst>
                <a:outerShdw blurRad="38100" dist="19050" dir="2700000" algn="tl" rotWithShape="0">
                  <a:schemeClr val="dk1">
                    <a:alpha val="40000"/>
                  </a:schemeClr>
                </a:outerShdw>
              </a:effectLst>
            </a:endParaRPr>
          </a:p>
          <a:p>
            <a:pPr algn="ct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EB849A79-1165-4C0A-96F0-9A17593521E9}"/>
              </a:ext>
            </a:extLst>
          </p:cNvPr>
          <p:cNvSpPr/>
          <p:nvPr/>
        </p:nvSpPr>
        <p:spPr>
          <a:xfrm>
            <a:off x="746419" y="4356174"/>
            <a:ext cx="2523448" cy="1200329"/>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altLang="zh-CN" sz="3600" b="0" cap="none" spc="0" dirty="0">
                <a:ln w="0"/>
                <a:solidFill>
                  <a:schemeClr val="tx1"/>
                </a:solidFill>
                <a:effectLst>
                  <a:outerShdw blurRad="38100" dist="19050" dir="2700000" algn="tl" rotWithShape="0">
                    <a:schemeClr val="dk1">
                      <a:alpha val="40000"/>
                    </a:schemeClr>
                  </a:outerShdw>
                </a:effectLst>
              </a:rPr>
              <a:t>GRU</a:t>
            </a:r>
            <a:r>
              <a:rPr lang="zh-CN" altLang="en-US" sz="3600" b="0" cap="none" spc="0" dirty="0">
                <a:ln w="0"/>
                <a:solidFill>
                  <a:schemeClr val="tx1"/>
                </a:solidFill>
                <a:effectLst>
                  <a:outerShdw blurRad="38100" dist="19050" dir="2700000" algn="tl" rotWithShape="0">
                    <a:schemeClr val="dk1">
                      <a:alpha val="40000"/>
                    </a:schemeClr>
                  </a:outerShdw>
                </a:effectLst>
              </a:rPr>
              <a:t>网络</a:t>
            </a:r>
            <a:endParaRPr lang="en-US" altLang="zh-CN" sz="3600" b="0" cap="none" spc="0" dirty="0">
              <a:ln w="0"/>
              <a:solidFill>
                <a:schemeClr val="tx1"/>
              </a:solidFill>
              <a:effectLst>
                <a:outerShdw blurRad="38100" dist="19050" dir="2700000" algn="tl" rotWithShape="0">
                  <a:schemeClr val="dk1">
                    <a:alpha val="40000"/>
                  </a:schemeClr>
                </a:outerShdw>
              </a:effectLst>
            </a:endParaRPr>
          </a:p>
          <a:p>
            <a:pPr algn="ct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4857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035650-5FC9-427A-A78D-C06799647FBB}"/>
              </a:ext>
            </a:extLst>
          </p:cNvPr>
          <p:cNvPicPr>
            <a:picLocks noChangeAspect="1"/>
          </p:cNvPicPr>
          <p:nvPr/>
        </p:nvPicPr>
        <p:blipFill>
          <a:blip r:embed="rId3"/>
          <a:stretch>
            <a:fillRect/>
          </a:stretch>
        </p:blipFill>
        <p:spPr>
          <a:xfrm>
            <a:off x="887215" y="1528763"/>
            <a:ext cx="10041743" cy="4241160"/>
          </a:xfrm>
          <a:prstGeom prst="rect">
            <a:avLst/>
          </a:prstGeom>
        </p:spPr>
      </p:pic>
    </p:spTree>
    <p:extLst>
      <p:ext uri="{BB962C8B-B14F-4D97-AF65-F5344CB8AC3E}">
        <p14:creationId xmlns:p14="http://schemas.microsoft.com/office/powerpoint/2010/main" val="386578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DB26AC0-96A2-4E43-968F-D0E86C405FC7}"/>
              </a:ext>
            </a:extLst>
          </p:cNvPr>
          <p:cNvCxnSpPr/>
          <p:nvPr/>
        </p:nvCxnSpPr>
        <p:spPr>
          <a:xfrm flipV="1">
            <a:off x="1342775" y="3131382"/>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5" name="矩形 4">
            <a:extLst>
              <a:ext uri="{FF2B5EF4-FFF2-40B4-BE49-F238E27FC236}">
                <a16:creationId xmlns:a16="http://schemas.microsoft.com/office/drawing/2014/main" id="{A975A47B-E61B-4389-BB10-095192B82F17}"/>
              </a:ext>
            </a:extLst>
          </p:cNvPr>
          <p:cNvSpPr/>
          <p:nvPr/>
        </p:nvSpPr>
        <p:spPr>
          <a:xfrm>
            <a:off x="2909496" y="2297194"/>
            <a:ext cx="6067688"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卷积神经网络（</a:t>
            </a: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CNN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矩形 5">
            <a:extLst>
              <a:ext uri="{FF2B5EF4-FFF2-40B4-BE49-F238E27FC236}">
                <a16:creationId xmlns:a16="http://schemas.microsoft.com/office/drawing/2014/main" id="{4B010CB3-BE06-4730-B7DC-3C1C59A10787}"/>
              </a:ext>
            </a:extLst>
          </p:cNvPr>
          <p:cNvSpPr/>
          <p:nvPr/>
        </p:nvSpPr>
        <p:spPr>
          <a:xfrm>
            <a:off x="4914415" y="3385930"/>
            <a:ext cx="1832553" cy="156966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32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全连接层</a:t>
            </a:r>
            <a:endParaRPr lang="en-US" altLang="zh-CN" sz="32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endParaRPr>
          </a:p>
          <a:p>
            <a:pPr lvl="0" algn="ctr">
              <a:defRPr/>
            </a:pPr>
            <a:r>
              <a:rPr lang="zh-CN" altLang="en-US" sz="32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卷积层</a:t>
            </a:r>
            <a:endParaRPr lang="en-US" altLang="zh-CN" sz="32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endParaRPr>
          </a:p>
          <a:p>
            <a:pPr lvl="0" algn="ctr">
              <a:defRPr/>
            </a:pPr>
            <a:r>
              <a:rPr lang="zh-CN" altLang="en-US" sz="32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池化层</a:t>
            </a:r>
            <a:endParaRPr kumimoji="0" lang="zh-CN" altLang="en-US" sz="3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92372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BB21BCC-432A-491C-84C5-108B55A0D0FA}"/>
              </a:ext>
            </a:extLst>
          </p:cNvPr>
          <p:cNvCxnSpPr/>
          <p:nvPr/>
        </p:nvCxnSpPr>
        <p:spPr>
          <a:xfrm flipV="1">
            <a:off x="1597818" y="3216910"/>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90F0762F-1982-4C13-B1CD-A8DC7D08019B}"/>
              </a:ext>
            </a:extLst>
          </p:cNvPr>
          <p:cNvSpPr/>
          <p:nvPr/>
        </p:nvSpPr>
        <p:spPr>
          <a:xfrm>
            <a:off x="4766148" y="2385913"/>
            <a:ext cx="265970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全连接层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9558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86E477-4AFA-4150-8CCB-EFA7D5854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851" y="2908785"/>
            <a:ext cx="8622799" cy="1331977"/>
          </a:xfrm>
          <a:prstGeom prst="rect">
            <a:avLst/>
          </a:prstGeom>
        </p:spPr>
      </p:pic>
      <p:sp>
        <p:nvSpPr>
          <p:cNvPr id="2" name="文本框 1">
            <a:extLst>
              <a:ext uri="{FF2B5EF4-FFF2-40B4-BE49-F238E27FC236}">
                <a16:creationId xmlns:a16="http://schemas.microsoft.com/office/drawing/2014/main" id="{C817D825-83AB-4460-AB71-C9592837BF71}"/>
              </a:ext>
            </a:extLst>
          </p:cNvPr>
          <p:cNvSpPr txBox="1"/>
          <p:nvPr/>
        </p:nvSpPr>
        <p:spPr>
          <a:xfrm>
            <a:off x="2339940" y="1659669"/>
            <a:ext cx="6268278" cy="584775"/>
          </a:xfrm>
          <a:prstGeom prst="rect">
            <a:avLst/>
          </a:prstGeom>
          <a:noFill/>
        </p:spPr>
        <p:txBody>
          <a:bodyPr wrap="square" rtlCol="0">
            <a:spAutoFit/>
          </a:bodyPr>
          <a:lstStyle/>
          <a:p>
            <a:r>
              <a:rPr lang="en-US" altLang="zh-CN" sz="3200" b="1" dirty="0">
                <a:latin typeface="楷体" panose="02010609060101010101" pitchFamily="49" charset="-122"/>
                <a:ea typeface="楷体" panose="02010609060101010101" pitchFamily="49" charset="-122"/>
              </a:rPr>
              <a:t>32x32x3</a:t>
            </a:r>
            <a:r>
              <a:rPr lang="zh-CN" altLang="en-US" sz="3200" b="1" dirty="0">
                <a:latin typeface="楷体" panose="02010609060101010101" pitchFamily="49" charset="-122"/>
                <a:ea typeface="楷体" panose="02010609060101010101" pitchFamily="49" charset="-122"/>
              </a:rPr>
              <a:t>图像 </a:t>
            </a:r>
            <a:r>
              <a:rPr lang="en-US" altLang="zh-CN" sz="3200" b="1" dirty="0">
                <a:latin typeface="楷体" panose="02010609060101010101" pitchFamily="49" charset="-122"/>
                <a:ea typeface="楷体" panose="02010609060101010101" pitchFamily="49" charset="-122"/>
              </a:rPr>
              <a:t>-&gt; </a:t>
            </a:r>
            <a:r>
              <a:rPr lang="zh-CN" altLang="en-US" sz="3200" b="1" dirty="0">
                <a:latin typeface="楷体" panose="02010609060101010101" pitchFamily="49" charset="-122"/>
                <a:ea typeface="楷体" panose="02010609060101010101" pitchFamily="49" charset="-122"/>
              </a:rPr>
              <a:t>展成</a:t>
            </a:r>
            <a:r>
              <a:rPr lang="en-US" altLang="zh-CN" sz="3200" b="1" dirty="0">
                <a:latin typeface="楷体" panose="02010609060101010101" pitchFamily="49" charset="-122"/>
                <a:ea typeface="楷体" panose="02010609060101010101" pitchFamily="49" charset="-122"/>
              </a:rPr>
              <a:t>3072 x 1</a:t>
            </a:r>
            <a:endParaRPr lang="zh-CN" altLang="en-US" sz="3200" b="1"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F30F8DA7-4471-496F-B721-70B9CD6A298A}"/>
              </a:ext>
            </a:extLst>
          </p:cNvPr>
          <p:cNvSpPr txBox="1"/>
          <p:nvPr/>
        </p:nvSpPr>
        <p:spPr>
          <a:xfrm>
            <a:off x="6241774" y="4139025"/>
            <a:ext cx="874643" cy="371061"/>
          </a:xfrm>
          <a:prstGeom prst="rect">
            <a:avLst/>
          </a:prstGeom>
          <a:noFill/>
        </p:spPr>
        <p:txBody>
          <a:bodyPr wrap="square" rtlCol="0">
            <a:spAutoFit/>
          </a:bodyPr>
          <a:lstStyle/>
          <a:p>
            <a:r>
              <a:rPr lang="zh-CN" altLang="en-US" b="1" dirty="0"/>
              <a:t>权重</a:t>
            </a:r>
          </a:p>
        </p:txBody>
      </p:sp>
      <p:cxnSp>
        <p:nvCxnSpPr>
          <p:cNvPr id="8" name="直接箭头连接符 7">
            <a:extLst>
              <a:ext uri="{FF2B5EF4-FFF2-40B4-BE49-F238E27FC236}">
                <a16:creationId xmlns:a16="http://schemas.microsoft.com/office/drawing/2014/main" id="{A1035F62-8911-458C-AD29-4788C8123241}"/>
              </a:ext>
            </a:extLst>
          </p:cNvPr>
          <p:cNvCxnSpPr/>
          <p:nvPr/>
        </p:nvCxnSpPr>
        <p:spPr>
          <a:xfrm flipH="1">
            <a:off x="8216347" y="4021963"/>
            <a:ext cx="198783" cy="8216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ECC4CCD0-2375-40A1-B499-870370B560AF}"/>
              </a:ext>
            </a:extLst>
          </p:cNvPr>
          <p:cNvSpPr txBox="1"/>
          <p:nvPr/>
        </p:nvSpPr>
        <p:spPr>
          <a:xfrm>
            <a:off x="7554670" y="4984670"/>
            <a:ext cx="210709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W</a:t>
            </a:r>
            <a:r>
              <a:rPr lang="zh-CN" altLang="en-US" b="1" dirty="0">
                <a:latin typeface="楷体" panose="02010609060101010101" pitchFamily="49" charset="-122"/>
                <a:ea typeface="楷体" panose="02010609060101010101" pitchFamily="49" charset="-122"/>
              </a:rPr>
              <a:t>与输入的点乘</a:t>
            </a:r>
          </a:p>
        </p:txBody>
      </p:sp>
      <p:cxnSp>
        <p:nvCxnSpPr>
          <p:cNvPr id="15" name="直接连接符 14">
            <a:extLst>
              <a:ext uri="{FF2B5EF4-FFF2-40B4-BE49-F238E27FC236}">
                <a16:creationId xmlns:a16="http://schemas.microsoft.com/office/drawing/2014/main" id="{7148FCA7-F701-4EF3-B4C2-A83C59B3F099}"/>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16" name="矩形 15">
            <a:extLst>
              <a:ext uri="{FF2B5EF4-FFF2-40B4-BE49-F238E27FC236}">
                <a16:creationId xmlns:a16="http://schemas.microsoft.com/office/drawing/2014/main" id="{1F370988-9112-49C0-91E2-2100F3CA9341}"/>
              </a:ext>
            </a:extLst>
          </p:cNvPr>
          <p:cNvSpPr/>
          <p:nvPr/>
        </p:nvSpPr>
        <p:spPr>
          <a:xfrm>
            <a:off x="4144226" y="164331"/>
            <a:ext cx="265970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全连接层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4773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F463FA89-6233-41AD-AAED-D279D705D1A4}"/>
              </a:ext>
            </a:extLst>
          </p:cNvPr>
          <p:cNvCxnSpPr/>
          <p:nvPr/>
        </p:nvCxnSpPr>
        <p:spPr>
          <a:xfrm flipV="1">
            <a:off x="1597818" y="3216910"/>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29D5B500-63DE-457F-B5E1-B11B226F6C47}"/>
              </a:ext>
            </a:extLst>
          </p:cNvPr>
          <p:cNvSpPr/>
          <p:nvPr/>
        </p:nvSpPr>
        <p:spPr>
          <a:xfrm>
            <a:off x="4890927" y="2385913"/>
            <a:ext cx="204094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67500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BEA19B0-B84F-482B-B99C-A51DFAE3DB8B}"/>
              </a:ext>
            </a:extLst>
          </p:cNvPr>
          <p:cNvPicPr>
            <a:picLocks noChangeAspect="1"/>
          </p:cNvPicPr>
          <p:nvPr/>
        </p:nvPicPr>
        <p:blipFill>
          <a:blip r:embed="rId3"/>
          <a:stretch>
            <a:fillRect/>
          </a:stretch>
        </p:blipFill>
        <p:spPr>
          <a:xfrm>
            <a:off x="1876114" y="2722134"/>
            <a:ext cx="2476500" cy="3171825"/>
          </a:xfrm>
          <a:prstGeom prst="rect">
            <a:avLst/>
          </a:prstGeom>
        </p:spPr>
      </p:pic>
      <p:sp>
        <p:nvSpPr>
          <p:cNvPr id="5" name="矩形 4">
            <a:extLst>
              <a:ext uri="{FF2B5EF4-FFF2-40B4-BE49-F238E27FC236}">
                <a16:creationId xmlns:a16="http://schemas.microsoft.com/office/drawing/2014/main" id="{9EB08C40-5319-41C0-A021-BCCD515F2D06}"/>
              </a:ext>
            </a:extLst>
          </p:cNvPr>
          <p:cNvSpPr/>
          <p:nvPr/>
        </p:nvSpPr>
        <p:spPr>
          <a:xfrm>
            <a:off x="3025723" y="1108645"/>
            <a:ext cx="5755102" cy="584775"/>
          </a:xfrm>
          <a:prstGeom prst="rect">
            <a:avLst/>
          </a:prstGeom>
        </p:spPr>
        <p:txBody>
          <a:bodyPr wrap="none">
            <a:spAutoFit/>
          </a:bodyPr>
          <a:lstStyle/>
          <a:p>
            <a:r>
              <a:rPr lang="en-US" altLang="zh-CN" sz="3200" b="1" dirty="0">
                <a:latin typeface="楷体" panose="02010609060101010101" pitchFamily="49" charset="-122"/>
                <a:ea typeface="楷体" panose="02010609060101010101" pitchFamily="49" charset="-122"/>
              </a:rPr>
              <a:t>32x32x3</a:t>
            </a:r>
            <a:r>
              <a:rPr lang="zh-CN" altLang="en-US" sz="3200" b="1" dirty="0">
                <a:latin typeface="楷体" panose="02010609060101010101" pitchFamily="49" charset="-122"/>
                <a:ea typeface="楷体" panose="02010609060101010101" pitchFamily="49" charset="-122"/>
              </a:rPr>
              <a:t>图像 </a:t>
            </a:r>
            <a:r>
              <a:rPr lang="en-US" altLang="zh-CN" sz="3200" b="1" dirty="0">
                <a:latin typeface="楷体" panose="02010609060101010101" pitchFamily="49" charset="-122"/>
                <a:ea typeface="楷体" panose="02010609060101010101" pitchFamily="49" charset="-122"/>
              </a:rPr>
              <a:t>-&gt; </a:t>
            </a:r>
            <a:r>
              <a:rPr lang="zh-CN" altLang="en-US" sz="3200" b="1" dirty="0">
                <a:latin typeface="楷体" panose="02010609060101010101" pitchFamily="49" charset="-122"/>
                <a:ea typeface="楷体" panose="02010609060101010101" pitchFamily="49" charset="-122"/>
              </a:rPr>
              <a:t>保留空间结构</a:t>
            </a:r>
          </a:p>
        </p:txBody>
      </p:sp>
      <p:sp>
        <p:nvSpPr>
          <p:cNvPr id="6" name="矩形 5">
            <a:extLst>
              <a:ext uri="{FF2B5EF4-FFF2-40B4-BE49-F238E27FC236}">
                <a16:creationId xmlns:a16="http://schemas.microsoft.com/office/drawing/2014/main" id="{3FEAE767-4DF1-4104-AFC0-76D7898180EB}"/>
              </a:ext>
            </a:extLst>
          </p:cNvPr>
          <p:cNvSpPr/>
          <p:nvPr/>
        </p:nvSpPr>
        <p:spPr>
          <a:xfrm>
            <a:off x="1903912" y="1989398"/>
            <a:ext cx="2476500" cy="461665"/>
          </a:xfrm>
          <a:prstGeom prst="rect">
            <a:avLst/>
          </a:prstGeom>
        </p:spPr>
        <p:txBody>
          <a:bodyPr wrap="square">
            <a:spAutoFit/>
          </a:bodyPr>
          <a:lstStyle/>
          <a:p>
            <a:r>
              <a:rPr lang="en-US" altLang="zh-CN" sz="2400" b="1" dirty="0">
                <a:latin typeface="楷体" panose="02010609060101010101" pitchFamily="49" charset="-122"/>
                <a:ea typeface="楷体" panose="02010609060101010101" pitchFamily="49" charset="-122"/>
              </a:rPr>
              <a:t>32x32x</a:t>
            </a:r>
            <a:r>
              <a:rPr lang="en-US" altLang="zh-CN" sz="2400" b="1" dirty="0">
                <a:solidFill>
                  <a:srgbClr val="FF0000"/>
                </a:solidFill>
                <a:latin typeface="楷体" panose="02010609060101010101" pitchFamily="49" charset="-122"/>
                <a:ea typeface="楷体" panose="02010609060101010101" pitchFamily="49" charset="-122"/>
              </a:rPr>
              <a:t>3</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图像</a:t>
            </a:r>
          </a:p>
        </p:txBody>
      </p:sp>
      <p:pic>
        <p:nvPicPr>
          <p:cNvPr id="7" name="图片 6">
            <a:extLst>
              <a:ext uri="{FF2B5EF4-FFF2-40B4-BE49-F238E27FC236}">
                <a16:creationId xmlns:a16="http://schemas.microsoft.com/office/drawing/2014/main" id="{42EF3C19-5308-4BB1-B450-E3ED9EF427B1}"/>
              </a:ext>
            </a:extLst>
          </p:cNvPr>
          <p:cNvPicPr>
            <a:picLocks noChangeAspect="1"/>
          </p:cNvPicPr>
          <p:nvPr/>
        </p:nvPicPr>
        <p:blipFill>
          <a:blip r:embed="rId4"/>
          <a:stretch>
            <a:fillRect/>
          </a:stretch>
        </p:blipFill>
        <p:spPr>
          <a:xfrm>
            <a:off x="5360349" y="3911856"/>
            <a:ext cx="542925" cy="1009650"/>
          </a:xfrm>
          <a:prstGeom prst="rect">
            <a:avLst/>
          </a:prstGeom>
        </p:spPr>
      </p:pic>
      <p:sp>
        <p:nvSpPr>
          <p:cNvPr id="8" name="矩形 7">
            <a:extLst>
              <a:ext uri="{FF2B5EF4-FFF2-40B4-BE49-F238E27FC236}">
                <a16:creationId xmlns:a16="http://schemas.microsoft.com/office/drawing/2014/main" id="{317AE844-781C-4784-9733-24206AA5019E}"/>
              </a:ext>
            </a:extLst>
          </p:cNvPr>
          <p:cNvSpPr/>
          <p:nvPr/>
        </p:nvSpPr>
        <p:spPr>
          <a:xfrm>
            <a:off x="4697331" y="3228945"/>
            <a:ext cx="2476500" cy="461665"/>
          </a:xfrm>
          <a:prstGeom prst="rect">
            <a:avLst/>
          </a:prstGeom>
        </p:spPr>
        <p:txBody>
          <a:bodyPr wrap="square">
            <a:spAutoFit/>
          </a:bodyPr>
          <a:lstStyle/>
          <a:p>
            <a:r>
              <a:rPr lang="en-US" altLang="zh-CN" sz="2400" b="1" dirty="0">
                <a:latin typeface="楷体" panose="02010609060101010101" pitchFamily="49" charset="-122"/>
                <a:ea typeface="楷体" panose="02010609060101010101" pitchFamily="49" charset="-122"/>
              </a:rPr>
              <a:t>5x5x</a:t>
            </a:r>
            <a:r>
              <a:rPr lang="en-US" altLang="zh-CN" sz="2400" b="1" dirty="0">
                <a:solidFill>
                  <a:srgbClr val="FF0000"/>
                </a:solidFill>
                <a:latin typeface="楷体" panose="02010609060101010101" pitchFamily="49" charset="-122"/>
                <a:ea typeface="楷体" panose="02010609060101010101" pitchFamily="49" charset="-122"/>
              </a:rPr>
              <a:t>3</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卷积核</a:t>
            </a:r>
          </a:p>
        </p:txBody>
      </p:sp>
      <p:sp>
        <p:nvSpPr>
          <p:cNvPr id="10" name="文本框 9">
            <a:extLst>
              <a:ext uri="{FF2B5EF4-FFF2-40B4-BE49-F238E27FC236}">
                <a16:creationId xmlns:a16="http://schemas.microsoft.com/office/drawing/2014/main" id="{535070FF-B42A-4B67-9BD4-AA43C0B0F447}"/>
              </a:ext>
            </a:extLst>
          </p:cNvPr>
          <p:cNvSpPr txBox="1"/>
          <p:nvPr/>
        </p:nvSpPr>
        <p:spPr>
          <a:xfrm>
            <a:off x="6808481" y="5142752"/>
            <a:ext cx="5211241" cy="830997"/>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图像与卷积核进行</a:t>
            </a:r>
            <a:r>
              <a:rPr lang="zh-CN" altLang="en-US" sz="2400" b="1" dirty="0">
                <a:solidFill>
                  <a:srgbClr val="FF0000"/>
                </a:solidFill>
                <a:latin typeface="楷体" panose="02010609060101010101" pitchFamily="49" charset="-122"/>
                <a:ea typeface="楷体" panose="02010609060101010101" pitchFamily="49" charset="-122"/>
              </a:rPr>
              <a:t>卷积</a:t>
            </a:r>
            <a:r>
              <a:rPr lang="zh-CN" altLang="en-US" sz="2400" b="1" dirty="0">
                <a:latin typeface="楷体" panose="02010609060101010101" pitchFamily="49" charset="-122"/>
                <a:ea typeface="楷体" panose="02010609060101010101" pitchFamily="49" charset="-122"/>
              </a:rPr>
              <a:t>即“将卷积核在图像上滑动，求点积”</a:t>
            </a:r>
          </a:p>
        </p:txBody>
      </p:sp>
      <p:cxnSp>
        <p:nvCxnSpPr>
          <p:cNvPr id="12" name="直接箭头连接符 11">
            <a:extLst>
              <a:ext uri="{FF2B5EF4-FFF2-40B4-BE49-F238E27FC236}">
                <a16:creationId xmlns:a16="http://schemas.microsoft.com/office/drawing/2014/main" id="{E230AFFE-724C-4292-8854-DBD1744EC47C}"/>
              </a:ext>
            </a:extLst>
          </p:cNvPr>
          <p:cNvCxnSpPr/>
          <p:nvPr/>
        </p:nvCxnSpPr>
        <p:spPr>
          <a:xfrm flipH="1">
            <a:off x="3962400" y="2199861"/>
            <a:ext cx="393589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0E1205F3-7F5D-4EAE-B04B-5C76BB08F44A}"/>
              </a:ext>
            </a:extLst>
          </p:cNvPr>
          <p:cNvCxnSpPr>
            <a:cxnSpLocks/>
          </p:cNvCxnSpPr>
          <p:nvPr/>
        </p:nvCxnSpPr>
        <p:spPr>
          <a:xfrm flipH="1">
            <a:off x="6964017" y="2199861"/>
            <a:ext cx="934279" cy="1143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F568FF9F-B001-4C05-863F-C39404A4179E}"/>
              </a:ext>
            </a:extLst>
          </p:cNvPr>
          <p:cNvSpPr txBox="1"/>
          <p:nvPr/>
        </p:nvSpPr>
        <p:spPr>
          <a:xfrm>
            <a:off x="7996755" y="1857710"/>
            <a:ext cx="3241088" cy="830997"/>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卷积核的深度必须和输入图像的深度相同</a:t>
            </a:r>
          </a:p>
        </p:txBody>
      </p:sp>
      <p:cxnSp>
        <p:nvCxnSpPr>
          <p:cNvPr id="18" name="直接连接符 17">
            <a:extLst>
              <a:ext uri="{FF2B5EF4-FFF2-40B4-BE49-F238E27FC236}">
                <a16:creationId xmlns:a16="http://schemas.microsoft.com/office/drawing/2014/main" id="{834552E1-9601-415E-BF78-59101D9B9382}"/>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19" name="矩形 18">
            <a:extLst>
              <a:ext uri="{FF2B5EF4-FFF2-40B4-BE49-F238E27FC236}">
                <a16:creationId xmlns:a16="http://schemas.microsoft.com/office/drawing/2014/main" id="{8DBD47CD-01E9-40FF-A08B-7BA3E07E660D}"/>
              </a:ext>
            </a:extLst>
          </p:cNvPr>
          <p:cNvSpPr/>
          <p:nvPr/>
        </p:nvSpPr>
        <p:spPr>
          <a:xfrm>
            <a:off x="4453605" y="164331"/>
            <a:ext cx="204094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595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E74E55-8C1C-4A1D-8D20-59CE69257EEB}"/>
              </a:ext>
            </a:extLst>
          </p:cNvPr>
          <p:cNvPicPr>
            <a:picLocks noChangeAspect="1"/>
          </p:cNvPicPr>
          <p:nvPr/>
        </p:nvPicPr>
        <p:blipFill>
          <a:blip r:embed="rId2"/>
          <a:stretch>
            <a:fillRect/>
          </a:stretch>
        </p:blipFill>
        <p:spPr>
          <a:xfrm>
            <a:off x="1951668" y="1847591"/>
            <a:ext cx="2563643" cy="3529654"/>
          </a:xfrm>
          <a:prstGeom prst="rect">
            <a:avLst/>
          </a:prstGeom>
        </p:spPr>
      </p:pic>
      <p:sp>
        <p:nvSpPr>
          <p:cNvPr id="5" name="矩形 4">
            <a:extLst>
              <a:ext uri="{FF2B5EF4-FFF2-40B4-BE49-F238E27FC236}">
                <a16:creationId xmlns:a16="http://schemas.microsoft.com/office/drawing/2014/main" id="{6332AE52-BDAD-4C6E-A0B9-61BFD4FA7650}"/>
              </a:ext>
            </a:extLst>
          </p:cNvPr>
          <p:cNvSpPr/>
          <p:nvPr/>
        </p:nvSpPr>
        <p:spPr>
          <a:xfrm>
            <a:off x="4361422" y="1587850"/>
            <a:ext cx="1944763" cy="461665"/>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32x32x3</a:t>
            </a:r>
            <a:r>
              <a:rPr lang="zh-CN" altLang="en-US" sz="2400" b="1" dirty="0">
                <a:latin typeface="楷体" panose="02010609060101010101" pitchFamily="49" charset="-122"/>
                <a:ea typeface="楷体" panose="02010609060101010101" pitchFamily="49" charset="-122"/>
              </a:rPr>
              <a:t>图像</a:t>
            </a:r>
            <a:r>
              <a:rPr lang="en-US" altLang="zh-CN" b="1" dirty="0"/>
              <a:t> </a:t>
            </a:r>
            <a:endParaRPr lang="zh-CN" altLang="en-US" b="1" dirty="0"/>
          </a:p>
        </p:txBody>
      </p:sp>
      <p:sp>
        <p:nvSpPr>
          <p:cNvPr id="6" name="矩形 5">
            <a:extLst>
              <a:ext uri="{FF2B5EF4-FFF2-40B4-BE49-F238E27FC236}">
                <a16:creationId xmlns:a16="http://schemas.microsoft.com/office/drawing/2014/main" id="{5997D065-BC28-4964-BCCE-AE363D04183F}"/>
              </a:ext>
            </a:extLst>
          </p:cNvPr>
          <p:cNvSpPr/>
          <p:nvPr/>
        </p:nvSpPr>
        <p:spPr>
          <a:xfrm>
            <a:off x="4441385" y="2188947"/>
            <a:ext cx="1943161" cy="461665"/>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5x5x3</a:t>
            </a:r>
            <a:r>
              <a:rPr lang="zh-CN" altLang="en-US" sz="2400" b="1" dirty="0">
                <a:latin typeface="楷体" panose="02010609060101010101" pitchFamily="49" charset="-122"/>
                <a:ea typeface="楷体" panose="02010609060101010101" pitchFamily="49" charset="-122"/>
              </a:rPr>
              <a:t>卷积核</a:t>
            </a:r>
            <a:r>
              <a:rPr lang="en-US" altLang="zh-CN" dirty="0"/>
              <a:t> </a:t>
            </a:r>
            <a:endParaRPr lang="zh-CN" altLang="en-US" dirty="0"/>
          </a:p>
        </p:txBody>
      </p:sp>
      <p:cxnSp>
        <p:nvCxnSpPr>
          <p:cNvPr id="8" name="直接箭头连接符 7">
            <a:extLst>
              <a:ext uri="{FF2B5EF4-FFF2-40B4-BE49-F238E27FC236}">
                <a16:creationId xmlns:a16="http://schemas.microsoft.com/office/drawing/2014/main" id="{CF6659DC-C261-4FCA-803B-4BFB4E25118A}"/>
              </a:ext>
            </a:extLst>
          </p:cNvPr>
          <p:cNvCxnSpPr>
            <a:cxnSpLocks/>
            <a:stCxn id="2" idx="3"/>
          </p:cNvCxnSpPr>
          <p:nvPr/>
        </p:nvCxnSpPr>
        <p:spPr>
          <a:xfrm>
            <a:off x="4515311" y="3612418"/>
            <a:ext cx="1204490" cy="66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D53519E-01A2-4448-A498-975086787DAE}"/>
              </a:ext>
            </a:extLst>
          </p:cNvPr>
          <p:cNvSpPr/>
          <p:nvPr/>
        </p:nvSpPr>
        <p:spPr>
          <a:xfrm>
            <a:off x="5920997" y="3973127"/>
            <a:ext cx="4984057" cy="1107996"/>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卷积核与一个</a:t>
            </a:r>
            <a:r>
              <a:rPr lang="en-US" altLang="zh-CN" sz="2400" b="1" dirty="0">
                <a:latin typeface="楷体" panose="02010609060101010101" pitchFamily="49" charset="-122"/>
                <a:ea typeface="楷体" panose="02010609060101010101" pitchFamily="49" charset="-122"/>
              </a:rPr>
              <a:t>5x5x3</a:t>
            </a:r>
            <a:r>
              <a:rPr lang="zh-CN" altLang="en-US" sz="2400" b="1" dirty="0">
                <a:latin typeface="楷体" panose="02010609060101010101" pitchFamily="49" charset="-122"/>
                <a:ea typeface="楷体" panose="02010609060101010101" pitchFamily="49" charset="-122"/>
              </a:rPr>
              <a:t>图像块进行卷积</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即：</a:t>
            </a:r>
            <a:endParaRPr lang="en-US" altLang="zh-CN" sz="2400" b="1" dirty="0">
              <a:latin typeface="楷体" panose="02010609060101010101" pitchFamily="49" charset="-122"/>
              <a:ea typeface="楷体" panose="02010609060101010101" pitchFamily="49" charset="-122"/>
            </a:endParaRPr>
          </a:p>
          <a:p>
            <a:r>
              <a:rPr lang="en-US" altLang="zh-CN" dirty="0"/>
              <a:t> </a:t>
            </a:r>
            <a:endParaRPr lang="zh-CN" altLang="en-US" dirty="0"/>
          </a:p>
        </p:txBody>
      </p:sp>
      <p:pic>
        <p:nvPicPr>
          <p:cNvPr id="11" name="图片 10">
            <a:extLst>
              <a:ext uri="{FF2B5EF4-FFF2-40B4-BE49-F238E27FC236}">
                <a16:creationId xmlns:a16="http://schemas.microsoft.com/office/drawing/2014/main" id="{90A6A8A0-3FD5-497B-A517-FFCA52908BC7}"/>
              </a:ext>
            </a:extLst>
          </p:cNvPr>
          <p:cNvPicPr>
            <a:picLocks noChangeAspect="1"/>
          </p:cNvPicPr>
          <p:nvPr/>
        </p:nvPicPr>
        <p:blipFill>
          <a:blip r:embed="rId3"/>
          <a:stretch>
            <a:fillRect/>
          </a:stretch>
        </p:blipFill>
        <p:spPr>
          <a:xfrm>
            <a:off x="6954721" y="4903718"/>
            <a:ext cx="1485900" cy="466725"/>
          </a:xfrm>
          <a:prstGeom prst="rect">
            <a:avLst/>
          </a:prstGeom>
        </p:spPr>
      </p:pic>
      <p:cxnSp>
        <p:nvCxnSpPr>
          <p:cNvPr id="14" name="直接连接符 13">
            <a:extLst>
              <a:ext uri="{FF2B5EF4-FFF2-40B4-BE49-F238E27FC236}">
                <a16:creationId xmlns:a16="http://schemas.microsoft.com/office/drawing/2014/main" id="{1AEF2E14-1AEC-4305-B1EA-FAC0947449B3}"/>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15" name="矩形 14">
            <a:extLst>
              <a:ext uri="{FF2B5EF4-FFF2-40B4-BE49-F238E27FC236}">
                <a16:creationId xmlns:a16="http://schemas.microsoft.com/office/drawing/2014/main" id="{C1E37D02-6C38-47BE-B4C3-F0A08B02E5DB}"/>
              </a:ext>
            </a:extLst>
          </p:cNvPr>
          <p:cNvSpPr/>
          <p:nvPr/>
        </p:nvSpPr>
        <p:spPr>
          <a:xfrm>
            <a:off x="4453605" y="164331"/>
            <a:ext cx="204094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6" name="思想气泡: 云 15">
            <a:extLst>
              <a:ext uri="{FF2B5EF4-FFF2-40B4-BE49-F238E27FC236}">
                <a16:creationId xmlns:a16="http://schemas.microsoft.com/office/drawing/2014/main" id="{F2E58D34-0436-4355-8447-B09F39C93F35}"/>
              </a:ext>
            </a:extLst>
          </p:cNvPr>
          <p:cNvSpPr/>
          <p:nvPr/>
        </p:nvSpPr>
        <p:spPr>
          <a:xfrm>
            <a:off x="6925065" y="1353970"/>
            <a:ext cx="3153035" cy="1669954"/>
          </a:xfrm>
          <a:prstGeom prst="cloudCallout">
            <a:avLst>
              <a:gd name="adj1" fmla="val -35155"/>
              <a:gd name="adj2" fmla="val 983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在做卷积时，会不会把卷积核展开成一个向量？</a:t>
            </a:r>
          </a:p>
        </p:txBody>
      </p:sp>
      <p:sp>
        <p:nvSpPr>
          <p:cNvPr id="17" name="思想气泡: 云 16">
            <a:extLst>
              <a:ext uri="{FF2B5EF4-FFF2-40B4-BE49-F238E27FC236}">
                <a16:creationId xmlns:a16="http://schemas.microsoft.com/office/drawing/2014/main" id="{D565DA23-434D-42D4-B7C2-829CF888C59B}"/>
              </a:ext>
            </a:extLst>
          </p:cNvPr>
          <p:cNvSpPr/>
          <p:nvPr/>
        </p:nvSpPr>
        <p:spPr>
          <a:xfrm rot="21422628" flipH="1">
            <a:off x="3308867" y="5078951"/>
            <a:ext cx="3089015" cy="1630017"/>
          </a:xfrm>
          <a:prstGeom prst="cloudCallout">
            <a:avLst>
              <a:gd name="adj1" fmla="val -69639"/>
              <a:gd name="adj2" fmla="val -22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为什么要写成对</a:t>
            </a:r>
            <a:r>
              <a:rPr lang="en-US" altLang="zh-CN" dirty="0"/>
              <a:t>W</a:t>
            </a:r>
            <a:r>
              <a:rPr lang="zh-CN" altLang="en-US" dirty="0"/>
              <a:t>进行转置</a:t>
            </a:r>
            <a:r>
              <a:rPr lang="en-US" altLang="zh-CN" dirty="0"/>
              <a:t>?</a:t>
            </a:r>
            <a:endParaRPr lang="zh-CN" altLang="en-US" dirty="0"/>
          </a:p>
        </p:txBody>
      </p:sp>
    </p:spTree>
    <p:extLst>
      <p:ext uri="{BB962C8B-B14F-4D97-AF65-F5344CB8AC3E}">
        <p14:creationId xmlns:p14="http://schemas.microsoft.com/office/powerpoint/2010/main" val="719616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09468DD-A5C3-4086-96BF-47DC0109FE0B}"/>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F77B32B9-FB41-4C90-AFCF-97F7760DF8C5}"/>
              </a:ext>
            </a:extLst>
          </p:cNvPr>
          <p:cNvSpPr/>
          <p:nvPr/>
        </p:nvSpPr>
        <p:spPr>
          <a:xfrm>
            <a:off x="4913778" y="133044"/>
            <a:ext cx="204094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857E6B36-5BD9-4EF9-9D04-839B8F42498B}"/>
              </a:ext>
            </a:extLst>
          </p:cNvPr>
          <p:cNvPicPr>
            <a:picLocks noChangeAspect="1"/>
          </p:cNvPicPr>
          <p:nvPr/>
        </p:nvPicPr>
        <p:blipFill>
          <a:blip r:embed="rId2"/>
          <a:stretch>
            <a:fillRect/>
          </a:stretch>
        </p:blipFill>
        <p:spPr>
          <a:xfrm>
            <a:off x="1446513" y="2438002"/>
            <a:ext cx="2313432" cy="3185160"/>
          </a:xfrm>
          <a:prstGeom prst="rect">
            <a:avLst/>
          </a:prstGeom>
        </p:spPr>
      </p:pic>
      <p:pic>
        <p:nvPicPr>
          <p:cNvPr id="5" name="图片 4">
            <a:extLst>
              <a:ext uri="{FF2B5EF4-FFF2-40B4-BE49-F238E27FC236}">
                <a16:creationId xmlns:a16="http://schemas.microsoft.com/office/drawing/2014/main" id="{18D3BFD0-B4E2-446A-9375-FD2082C75FE6}"/>
              </a:ext>
            </a:extLst>
          </p:cNvPr>
          <p:cNvPicPr>
            <a:picLocks noChangeAspect="1"/>
          </p:cNvPicPr>
          <p:nvPr/>
        </p:nvPicPr>
        <p:blipFill>
          <a:blip r:embed="rId3"/>
          <a:stretch>
            <a:fillRect/>
          </a:stretch>
        </p:blipFill>
        <p:spPr>
          <a:xfrm>
            <a:off x="8402939" y="2466425"/>
            <a:ext cx="1301496" cy="3041904"/>
          </a:xfrm>
          <a:prstGeom prst="rect">
            <a:avLst/>
          </a:prstGeom>
        </p:spPr>
      </p:pic>
      <p:sp>
        <p:nvSpPr>
          <p:cNvPr id="6" name="矩形 5">
            <a:extLst>
              <a:ext uri="{FF2B5EF4-FFF2-40B4-BE49-F238E27FC236}">
                <a16:creationId xmlns:a16="http://schemas.microsoft.com/office/drawing/2014/main" id="{3B77A60D-3948-4E26-AA6C-6A40D9630F1F}"/>
              </a:ext>
            </a:extLst>
          </p:cNvPr>
          <p:cNvSpPr/>
          <p:nvPr/>
        </p:nvSpPr>
        <p:spPr>
          <a:xfrm>
            <a:off x="3704158" y="2207168"/>
            <a:ext cx="1944763" cy="461665"/>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32x32x3</a:t>
            </a:r>
            <a:r>
              <a:rPr lang="zh-CN" altLang="en-US" sz="2400" b="1" dirty="0">
                <a:latin typeface="楷体" panose="02010609060101010101" pitchFamily="49" charset="-122"/>
                <a:ea typeface="楷体" panose="02010609060101010101" pitchFamily="49" charset="-122"/>
              </a:rPr>
              <a:t>图像</a:t>
            </a:r>
            <a:r>
              <a:rPr lang="en-US" altLang="zh-CN" b="1" dirty="0"/>
              <a:t> </a:t>
            </a:r>
            <a:endParaRPr lang="zh-CN" altLang="en-US" b="1" dirty="0"/>
          </a:p>
        </p:txBody>
      </p:sp>
      <p:sp>
        <p:nvSpPr>
          <p:cNvPr id="7" name="矩形 6">
            <a:extLst>
              <a:ext uri="{FF2B5EF4-FFF2-40B4-BE49-F238E27FC236}">
                <a16:creationId xmlns:a16="http://schemas.microsoft.com/office/drawing/2014/main" id="{E68B4C82-968D-4150-981E-A75300093F07}"/>
              </a:ext>
            </a:extLst>
          </p:cNvPr>
          <p:cNvSpPr/>
          <p:nvPr/>
        </p:nvSpPr>
        <p:spPr>
          <a:xfrm>
            <a:off x="3772307" y="2668833"/>
            <a:ext cx="1943161" cy="461665"/>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5x5x3</a:t>
            </a:r>
            <a:r>
              <a:rPr lang="zh-CN" altLang="en-US" sz="2400" b="1" dirty="0">
                <a:latin typeface="楷体" panose="02010609060101010101" pitchFamily="49" charset="-122"/>
                <a:ea typeface="楷体" panose="02010609060101010101" pitchFamily="49" charset="-122"/>
              </a:rPr>
              <a:t>卷积核</a:t>
            </a:r>
            <a:r>
              <a:rPr lang="en-US" altLang="zh-CN" dirty="0"/>
              <a:t> </a:t>
            </a:r>
            <a:endParaRPr lang="zh-CN" altLang="en-US" dirty="0"/>
          </a:p>
        </p:txBody>
      </p:sp>
      <p:cxnSp>
        <p:nvCxnSpPr>
          <p:cNvPr id="9" name="直接箭头连接符 8">
            <a:extLst>
              <a:ext uri="{FF2B5EF4-FFF2-40B4-BE49-F238E27FC236}">
                <a16:creationId xmlns:a16="http://schemas.microsoft.com/office/drawing/2014/main" id="{5AA87284-649A-4913-A3DC-3A9BB9934867}"/>
              </a:ext>
            </a:extLst>
          </p:cNvPr>
          <p:cNvCxnSpPr>
            <a:cxnSpLocks/>
          </p:cNvCxnSpPr>
          <p:nvPr/>
        </p:nvCxnSpPr>
        <p:spPr>
          <a:xfrm flipV="1">
            <a:off x="4610278" y="4030582"/>
            <a:ext cx="27446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40E6F771-D0F7-454A-B7ED-AFE04A076315}"/>
              </a:ext>
            </a:extLst>
          </p:cNvPr>
          <p:cNvSpPr/>
          <p:nvPr/>
        </p:nvSpPr>
        <p:spPr>
          <a:xfrm>
            <a:off x="4287521" y="4252468"/>
            <a:ext cx="3587842" cy="830997"/>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对所有空间位置进行卷积</a:t>
            </a:r>
            <a:endParaRPr lang="en-US" altLang="zh-CN" sz="2400" b="1" dirty="0">
              <a:latin typeface="楷体" panose="02010609060101010101" pitchFamily="49" charset="-122"/>
              <a:ea typeface="楷体" panose="02010609060101010101" pitchFamily="49" charset="-122"/>
            </a:endParaRPr>
          </a:p>
          <a:p>
            <a:pPr algn="ctr"/>
            <a:r>
              <a:rPr lang="zh-CN" altLang="en-US" sz="2400" b="1" dirty="0">
                <a:latin typeface="楷体" panose="02010609060101010101" pitchFamily="49" charset="-122"/>
                <a:ea typeface="楷体" panose="02010609060101010101" pitchFamily="49" charset="-122"/>
              </a:rPr>
              <a:t>（滑动）</a:t>
            </a:r>
            <a:r>
              <a:rPr lang="en-US" altLang="zh-CN" dirty="0"/>
              <a:t> </a:t>
            </a:r>
            <a:endParaRPr lang="zh-CN" altLang="en-US" dirty="0"/>
          </a:p>
        </p:txBody>
      </p:sp>
      <p:sp>
        <p:nvSpPr>
          <p:cNvPr id="14" name="矩形 13">
            <a:extLst>
              <a:ext uri="{FF2B5EF4-FFF2-40B4-BE49-F238E27FC236}">
                <a16:creationId xmlns:a16="http://schemas.microsoft.com/office/drawing/2014/main" id="{3F94247F-A009-49C7-AE62-F61DD1AB1C2D}"/>
              </a:ext>
            </a:extLst>
          </p:cNvPr>
          <p:cNvSpPr/>
          <p:nvPr/>
        </p:nvSpPr>
        <p:spPr>
          <a:xfrm>
            <a:off x="8316145" y="1745503"/>
            <a:ext cx="1475084"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激活映射</a:t>
            </a:r>
            <a:r>
              <a:rPr lang="en-US" altLang="zh-CN" b="1" dirty="0"/>
              <a:t> </a:t>
            </a:r>
            <a:endParaRPr lang="zh-CN" altLang="en-US" b="1" dirty="0"/>
          </a:p>
        </p:txBody>
      </p:sp>
      <p:pic>
        <p:nvPicPr>
          <p:cNvPr id="15" name="图片 14">
            <a:extLst>
              <a:ext uri="{FF2B5EF4-FFF2-40B4-BE49-F238E27FC236}">
                <a16:creationId xmlns:a16="http://schemas.microsoft.com/office/drawing/2014/main" id="{86ED60A9-15D4-438A-A5AE-B8925A3E8B1C}"/>
              </a:ext>
            </a:extLst>
          </p:cNvPr>
          <p:cNvPicPr>
            <a:picLocks noChangeAspect="1"/>
          </p:cNvPicPr>
          <p:nvPr/>
        </p:nvPicPr>
        <p:blipFill>
          <a:blip r:embed="rId4"/>
          <a:stretch>
            <a:fillRect/>
          </a:stretch>
        </p:blipFill>
        <p:spPr>
          <a:xfrm>
            <a:off x="8205290" y="2207168"/>
            <a:ext cx="2744679" cy="3917515"/>
          </a:xfrm>
          <a:prstGeom prst="rect">
            <a:avLst/>
          </a:prstGeom>
        </p:spPr>
      </p:pic>
      <p:sp>
        <p:nvSpPr>
          <p:cNvPr id="17" name="矩形 16">
            <a:extLst>
              <a:ext uri="{FF2B5EF4-FFF2-40B4-BE49-F238E27FC236}">
                <a16:creationId xmlns:a16="http://schemas.microsoft.com/office/drawing/2014/main" id="{3E7ACE56-6B50-402E-AD47-50839C01CF65}"/>
              </a:ext>
            </a:extLst>
          </p:cNvPr>
          <p:cNvSpPr/>
          <p:nvPr/>
        </p:nvSpPr>
        <p:spPr>
          <a:xfrm>
            <a:off x="5329754" y="1164307"/>
            <a:ext cx="2545609"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anose="02010609060101010101" pitchFamily="49" charset="-122"/>
                <a:ea typeface="楷体" panose="02010609060101010101" pitchFamily="49" charset="-122"/>
              </a:rPr>
              <a:t>如果再多加一个卷积核呢？？？？</a:t>
            </a:r>
          </a:p>
        </p:txBody>
      </p:sp>
    </p:spTree>
    <p:extLst>
      <p:ext uri="{BB962C8B-B14F-4D97-AF65-F5344CB8AC3E}">
        <p14:creationId xmlns:p14="http://schemas.microsoft.com/office/powerpoint/2010/main" val="1879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30802D4-56EB-4243-83B1-9F1D71F59689}"/>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96E3EECD-3E4B-4FA0-B478-5083C4BC142E}"/>
              </a:ext>
            </a:extLst>
          </p:cNvPr>
          <p:cNvSpPr/>
          <p:nvPr/>
        </p:nvSpPr>
        <p:spPr>
          <a:xfrm>
            <a:off x="5223156" y="133044"/>
            <a:ext cx="1422185"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示例</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矩形 3">
            <a:extLst>
              <a:ext uri="{FF2B5EF4-FFF2-40B4-BE49-F238E27FC236}">
                <a16:creationId xmlns:a16="http://schemas.microsoft.com/office/drawing/2014/main" id="{C0DE3FE0-86BB-4AFA-B292-C41C9DB83FE3}"/>
              </a:ext>
            </a:extLst>
          </p:cNvPr>
          <p:cNvSpPr/>
          <p:nvPr/>
        </p:nvSpPr>
        <p:spPr>
          <a:xfrm>
            <a:off x="1200253" y="1429755"/>
            <a:ext cx="9005992" cy="461665"/>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例如，我们有</a:t>
            </a:r>
            <a:r>
              <a:rPr lang="en-US" altLang="zh-CN" sz="2400" b="1" dirty="0">
                <a:latin typeface="楷体" panose="02010609060101010101" pitchFamily="49" charset="-122"/>
                <a:ea typeface="楷体" panose="02010609060101010101" pitchFamily="49" charset="-122"/>
              </a:rPr>
              <a:t>6</a:t>
            </a:r>
            <a:r>
              <a:rPr lang="zh-CN" altLang="en-US" sz="2400" b="1" dirty="0">
                <a:latin typeface="楷体" panose="02010609060101010101" pitchFamily="49" charset="-122"/>
                <a:ea typeface="楷体" panose="02010609060101010101" pitchFamily="49" charset="-122"/>
              </a:rPr>
              <a:t>个</a:t>
            </a:r>
            <a:r>
              <a:rPr lang="en-US" altLang="zh-CN" sz="2400" b="1" dirty="0">
                <a:latin typeface="楷体" panose="02010609060101010101" pitchFamily="49" charset="-122"/>
                <a:ea typeface="楷体" panose="02010609060101010101" pitchFamily="49" charset="-122"/>
              </a:rPr>
              <a:t>5x5</a:t>
            </a:r>
            <a:r>
              <a:rPr lang="zh-CN" altLang="en-US" sz="2400" b="1" dirty="0">
                <a:latin typeface="楷体" panose="02010609060101010101" pitchFamily="49" charset="-122"/>
                <a:ea typeface="楷体" panose="02010609060101010101" pitchFamily="49" charset="-122"/>
              </a:rPr>
              <a:t>的卷积核，我们将得到</a:t>
            </a:r>
            <a:r>
              <a:rPr lang="en-US" altLang="zh-CN" sz="2400" b="1" dirty="0">
                <a:latin typeface="楷体" panose="02010609060101010101" pitchFamily="49" charset="-122"/>
                <a:ea typeface="楷体" panose="02010609060101010101" pitchFamily="49" charset="-122"/>
              </a:rPr>
              <a:t>6</a:t>
            </a:r>
            <a:r>
              <a:rPr lang="zh-CN" altLang="en-US" sz="2400" b="1" dirty="0">
                <a:latin typeface="楷体" panose="02010609060101010101" pitchFamily="49" charset="-122"/>
                <a:ea typeface="楷体" panose="02010609060101010101" pitchFamily="49" charset="-122"/>
              </a:rPr>
              <a:t>个单独的激活映射：</a:t>
            </a:r>
            <a:endParaRPr lang="zh-CN" altLang="en-US" dirty="0"/>
          </a:p>
        </p:txBody>
      </p:sp>
      <p:pic>
        <p:nvPicPr>
          <p:cNvPr id="5" name="图片 4">
            <a:extLst>
              <a:ext uri="{FF2B5EF4-FFF2-40B4-BE49-F238E27FC236}">
                <a16:creationId xmlns:a16="http://schemas.microsoft.com/office/drawing/2014/main" id="{0F1BBFB5-C98B-4052-9B26-4CD737880530}"/>
              </a:ext>
            </a:extLst>
          </p:cNvPr>
          <p:cNvPicPr>
            <a:picLocks noChangeAspect="1"/>
          </p:cNvPicPr>
          <p:nvPr/>
        </p:nvPicPr>
        <p:blipFill>
          <a:blip r:embed="rId2"/>
          <a:stretch>
            <a:fillRect/>
          </a:stretch>
        </p:blipFill>
        <p:spPr>
          <a:xfrm>
            <a:off x="1852198" y="2357133"/>
            <a:ext cx="1914525" cy="3419475"/>
          </a:xfrm>
          <a:prstGeom prst="rect">
            <a:avLst/>
          </a:prstGeom>
        </p:spPr>
      </p:pic>
      <p:pic>
        <p:nvPicPr>
          <p:cNvPr id="6" name="图片 5">
            <a:extLst>
              <a:ext uri="{FF2B5EF4-FFF2-40B4-BE49-F238E27FC236}">
                <a16:creationId xmlns:a16="http://schemas.microsoft.com/office/drawing/2014/main" id="{396FDFB3-BC5A-4D53-9B0D-DF58489381D3}"/>
              </a:ext>
            </a:extLst>
          </p:cNvPr>
          <p:cNvPicPr>
            <a:picLocks noChangeAspect="1"/>
          </p:cNvPicPr>
          <p:nvPr/>
        </p:nvPicPr>
        <p:blipFill>
          <a:blip r:embed="rId3"/>
          <a:stretch>
            <a:fillRect/>
          </a:stretch>
        </p:blipFill>
        <p:spPr>
          <a:xfrm>
            <a:off x="7334456" y="2642883"/>
            <a:ext cx="2638425" cy="3133725"/>
          </a:xfrm>
          <a:prstGeom prst="rect">
            <a:avLst/>
          </a:prstGeom>
        </p:spPr>
      </p:pic>
      <p:cxnSp>
        <p:nvCxnSpPr>
          <p:cNvPr id="8" name="直接箭头连接符 7">
            <a:extLst>
              <a:ext uri="{FF2B5EF4-FFF2-40B4-BE49-F238E27FC236}">
                <a16:creationId xmlns:a16="http://schemas.microsoft.com/office/drawing/2014/main" id="{7F18068E-A696-46DC-955C-5F126A728FF1}"/>
              </a:ext>
            </a:extLst>
          </p:cNvPr>
          <p:cNvCxnSpPr>
            <a:cxnSpLocks/>
          </p:cNvCxnSpPr>
          <p:nvPr/>
        </p:nvCxnSpPr>
        <p:spPr>
          <a:xfrm flipV="1">
            <a:off x="4538610" y="4066870"/>
            <a:ext cx="232927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87163373-EC20-4A1E-A43D-384996F5BEEA}"/>
              </a:ext>
            </a:extLst>
          </p:cNvPr>
          <p:cNvSpPr/>
          <p:nvPr/>
        </p:nvSpPr>
        <p:spPr>
          <a:xfrm>
            <a:off x="5120396" y="4209745"/>
            <a:ext cx="1165704"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卷积层</a:t>
            </a:r>
            <a:r>
              <a:rPr lang="en-US" altLang="zh-CN" dirty="0"/>
              <a:t> </a:t>
            </a:r>
            <a:endParaRPr lang="zh-CN" altLang="en-US" dirty="0"/>
          </a:p>
        </p:txBody>
      </p:sp>
      <p:sp>
        <p:nvSpPr>
          <p:cNvPr id="10" name="矩形 9">
            <a:extLst>
              <a:ext uri="{FF2B5EF4-FFF2-40B4-BE49-F238E27FC236}">
                <a16:creationId xmlns:a16="http://schemas.microsoft.com/office/drawing/2014/main" id="{5B2499E0-AA2A-48AD-B733-FFE135ADE24D}"/>
              </a:ext>
            </a:extLst>
          </p:cNvPr>
          <p:cNvSpPr/>
          <p:nvPr/>
        </p:nvSpPr>
        <p:spPr>
          <a:xfrm>
            <a:off x="3019815" y="5893959"/>
            <a:ext cx="6532558" cy="461665"/>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我们把这些叠加起来得到一个</a:t>
            </a:r>
            <a:r>
              <a:rPr lang="en-US" altLang="zh-CN" sz="2400" b="1" dirty="0">
                <a:latin typeface="楷体" panose="02010609060101010101" pitchFamily="49" charset="-122"/>
                <a:ea typeface="楷体" panose="02010609060101010101" pitchFamily="49" charset="-122"/>
              </a:rPr>
              <a:t>28x28x6</a:t>
            </a:r>
            <a:r>
              <a:rPr lang="zh-CN" altLang="en-US" sz="2400" b="1" dirty="0">
                <a:latin typeface="楷体" panose="02010609060101010101" pitchFamily="49" charset="-122"/>
                <a:ea typeface="楷体" panose="02010609060101010101" pitchFamily="49" charset="-122"/>
              </a:rPr>
              <a:t>的新图像</a:t>
            </a:r>
            <a:endParaRPr lang="zh-CN" altLang="en-US" dirty="0"/>
          </a:p>
        </p:txBody>
      </p:sp>
    </p:spTree>
    <p:extLst>
      <p:ext uri="{BB962C8B-B14F-4D97-AF65-F5344CB8AC3E}">
        <p14:creationId xmlns:p14="http://schemas.microsoft.com/office/powerpoint/2010/main" val="1676275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A5E024D-7F17-4F90-985A-BC133958FC44}"/>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A81534B7-2A83-4A68-BC3D-8036E50C8BAB}"/>
              </a:ext>
            </a:extLst>
          </p:cNvPr>
          <p:cNvSpPr/>
          <p:nvPr/>
        </p:nvSpPr>
        <p:spPr>
          <a:xfrm>
            <a:off x="5223156" y="133044"/>
            <a:ext cx="1422184"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预览</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297E7D02-31A7-4889-AD49-84BB40E02CAE}"/>
              </a:ext>
            </a:extLst>
          </p:cNvPr>
          <p:cNvPicPr>
            <a:picLocks noChangeAspect="1"/>
          </p:cNvPicPr>
          <p:nvPr/>
        </p:nvPicPr>
        <p:blipFill>
          <a:blip r:embed="rId2"/>
          <a:stretch>
            <a:fillRect/>
          </a:stretch>
        </p:blipFill>
        <p:spPr>
          <a:xfrm>
            <a:off x="1090612" y="2423491"/>
            <a:ext cx="1476375" cy="3124200"/>
          </a:xfrm>
          <a:prstGeom prst="rect">
            <a:avLst/>
          </a:prstGeom>
        </p:spPr>
      </p:pic>
      <p:pic>
        <p:nvPicPr>
          <p:cNvPr id="5" name="图片 4">
            <a:extLst>
              <a:ext uri="{FF2B5EF4-FFF2-40B4-BE49-F238E27FC236}">
                <a16:creationId xmlns:a16="http://schemas.microsoft.com/office/drawing/2014/main" id="{462C46A1-39FC-41FB-9711-56F1CC9D9605}"/>
              </a:ext>
            </a:extLst>
          </p:cNvPr>
          <p:cNvPicPr>
            <a:picLocks noChangeAspect="1"/>
          </p:cNvPicPr>
          <p:nvPr/>
        </p:nvPicPr>
        <p:blipFill>
          <a:blip r:embed="rId3"/>
          <a:stretch>
            <a:fillRect/>
          </a:stretch>
        </p:blipFill>
        <p:spPr>
          <a:xfrm>
            <a:off x="4012981" y="2254984"/>
            <a:ext cx="1733550" cy="3076575"/>
          </a:xfrm>
          <a:prstGeom prst="rect">
            <a:avLst/>
          </a:prstGeom>
        </p:spPr>
      </p:pic>
      <p:cxnSp>
        <p:nvCxnSpPr>
          <p:cNvPr id="6" name="直接箭头连接符 5">
            <a:extLst>
              <a:ext uri="{FF2B5EF4-FFF2-40B4-BE49-F238E27FC236}">
                <a16:creationId xmlns:a16="http://schemas.microsoft.com/office/drawing/2014/main" id="{CC434712-90B1-437C-BC3F-88C45959035C}"/>
              </a:ext>
            </a:extLst>
          </p:cNvPr>
          <p:cNvCxnSpPr>
            <a:cxnSpLocks/>
          </p:cNvCxnSpPr>
          <p:nvPr/>
        </p:nvCxnSpPr>
        <p:spPr>
          <a:xfrm>
            <a:off x="2372139" y="3550960"/>
            <a:ext cx="14860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048C57BB-2146-447C-BDA2-B41BBA751EFA}"/>
              </a:ext>
            </a:extLst>
          </p:cNvPr>
          <p:cNvSpPr/>
          <p:nvPr/>
        </p:nvSpPr>
        <p:spPr>
          <a:xfrm>
            <a:off x="2260669" y="3688496"/>
            <a:ext cx="1984839" cy="1107996"/>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卷积层</a:t>
            </a:r>
            <a:endParaRPr lang="en-US" altLang="zh-CN" sz="2400" b="1" dirty="0">
              <a:latin typeface="楷体" panose="02010609060101010101" pitchFamily="49" charset="-122"/>
              <a:ea typeface="楷体" panose="02010609060101010101" pitchFamily="49" charset="-122"/>
            </a:endParaRPr>
          </a:p>
          <a:p>
            <a:r>
              <a:rPr lang="en-US" altLang="zh-CN" sz="2400" b="1" dirty="0" err="1">
                <a:latin typeface="楷体" panose="02010609060101010101" pitchFamily="49" charset="-122"/>
                <a:ea typeface="楷体" panose="02010609060101010101" pitchFamily="49" charset="-122"/>
              </a:rPr>
              <a:t>ReLU</a:t>
            </a:r>
            <a:endParaRPr lang="en-US" altLang="zh-CN" sz="2400" b="1"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en-US" altLang="zh-CN" b="1" dirty="0">
                <a:latin typeface="楷体" panose="02010609060101010101" pitchFamily="49" charset="-122"/>
                <a:ea typeface="楷体" panose="02010609060101010101" pitchFamily="49" charset="-122"/>
              </a:rPr>
              <a:t>6</a:t>
            </a:r>
            <a:r>
              <a:rPr lang="zh-CN" altLang="en-US" b="1" dirty="0">
                <a:latin typeface="楷体" panose="02010609060101010101" pitchFamily="49" charset="-122"/>
                <a:ea typeface="楷体" panose="02010609060101010101" pitchFamily="49" charset="-122"/>
              </a:rPr>
              <a:t>个</a:t>
            </a:r>
            <a:r>
              <a:rPr lang="en-US" altLang="zh-CN" b="1" dirty="0">
                <a:latin typeface="楷体" panose="02010609060101010101" pitchFamily="49" charset="-122"/>
                <a:ea typeface="楷体" panose="02010609060101010101" pitchFamily="49" charset="-122"/>
              </a:rPr>
              <a:t>5x5x3</a:t>
            </a:r>
            <a:r>
              <a:rPr lang="zh-CN" altLang="en-US" b="1" dirty="0">
                <a:latin typeface="楷体" panose="02010609060101010101" pitchFamily="49" charset="-122"/>
                <a:ea typeface="楷体" panose="02010609060101010101" pitchFamily="49" charset="-122"/>
              </a:rPr>
              <a:t>卷积核</a:t>
            </a:r>
            <a:r>
              <a:rPr lang="en-US" altLang="zh-CN" dirty="0"/>
              <a:t> </a:t>
            </a:r>
            <a:endParaRPr lang="zh-CN" altLang="en-US" dirty="0"/>
          </a:p>
        </p:txBody>
      </p:sp>
      <p:cxnSp>
        <p:nvCxnSpPr>
          <p:cNvPr id="10" name="直接箭头连接符 9">
            <a:extLst>
              <a:ext uri="{FF2B5EF4-FFF2-40B4-BE49-F238E27FC236}">
                <a16:creationId xmlns:a16="http://schemas.microsoft.com/office/drawing/2014/main" id="{FD483B8E-8FF4-43C2-B34C-A3808C7C4C2D}"/>
              </a:ext>
            </a:extLst>
          </p:cNvPr>
          <p:cNvCxnSpPr>
            <a:cxnSpLocks/>
          </p:cNvCxnSpPr>
          <p:nvPr/>
        </p:nvCxnSpPr>
        <p:spPr>
          <a:xfrm>
            <a:off x="5514732" y="3322981"/>
            <a:ext cx="14860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082DA820-A797-4A04-8DF1-0559811C4B8E}"/>
              </a:ext>
            </a:extLst>
          </p:cNvPr>
          <p:cNvSpPr/>
          <p:nvPr/>
        </p:nvSpPr>
        <p:spPr>
          <a:xfrm>
            <a:off x="5223156" y="3535019"/>
            <a:ext cx="2092239" cy="1107996"/>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卷积</a:t>
            </a:r>
            <a:endParaRPr lang="en-US" altLang="zh-CN" sz="2400" b="1" dirty="0">
              <a:latin typeface="楷体" panose="02010609060101010101" pitchFamily="49" charset="-122"/>
              <a:ea typeface="楷体" panose="02010609060101010101" pitchFamily="49" charset="-122"/>
            </a:endParaRPr>
          </a:p>
          <a:p>
            <a:r>
              <a:rPr lang="en-US" altLang="zh-CN" sz="2400" b="1" dirty="0" err="1">
                <a:latin typeface="楷体" panose="02010609060101010101" pitchFamily="49" charset="-122"/>
                <a:ea typeface="楷体" panose="02010609060101010101" pitchFamily="49" charset="-122"/>
              </a:rPr>
              <a:t>ReLU</a:t>
            </a:r>
            <a:endParaRPr lang="en-US" altLang="zh-CN" sz="2400" b="1" dirty="0">
              <a:latin typeface="楷体" panose="02010609060101010101" pitchFamily="49" charset="-122"/>
              <a:ea typeface="楷体" panose="02010609060101010101" pitchFamily="49" charset="-122"/>
            </a:endParaRPr>
          </a:p>
          <a:p>
            <a:r>
              <a:rPr lang="en-US" altLang="zh-CN" b="1" dirty="0"/>
              <a:t> 10</a:t>
            </a:r>
            <a:r>
              <a:rPr lang="zh-CN" altLang="en-US" b="1" dirty="0"/>
              <a:t>个 </a:t>
            </a:r>
            <a:r>
              <a:rPr lang="en-US" altLang="zh-CN" b="1" dirty="0">
                <a:latin typeface="楷体" panose="02010609060101010101" pitchFamily="49" charset="-122"/>
                <a:ea typeface="楷体" panose="02010609060101010101" pitchFamily="49" charset="-122"/>
              </a:rPr>
              <a:t>5x5x6</a:t>
            </a:r>
            <a:r>
              <a:rPr lang="zh-CN" altLang="en-US" b="1" dirty="0">
                <a:latin typeface="楷体" panose="02010609060101010101" pitchFamily="49" charset="-122"/>
                <a:ea typeface="楷体" panose="02010609060101010101" pitchFamily="49" charset="-122"/>
              </a:rPr>
              <a:t>卷积核</a:t>
            </a:r>
            <a:r>
              <a:rPr lang="en-US" altLang="zh-CN" dirty="0"/>
              <a:t> </a:t>
            </a:r>
            <a:endParaRPr lang="zh-CN" altLang="en-US" dirty="0"/>
          </a:p>
        </p:txBody>
      </p:sp>
      <p:pic>
        <p:nvPicPr>
          <p:cNvPr id="12" name="图片 11">
            <a:extLst>
              <a:ext uri="{FF2B5EF4-FFF2-40B4-BE49-F238E27FC236}">
                <a16:creationId xmlns:a16="http://schemas.microsoft.com/office/drawing/2014/main" id="{1C1631F4-A1DE-4D9F-8270-4E5DF4A9F817}"/>
              </a:ext>
            </a:extLst>
          </p:cNvPr>
          <p:cNvPicPr>
            <a:picLocks noChangeAspect="1"/>
          </p:cNvPicPr>
          <p:nvPr/>
        </p:nvPicPr>
        <p:blipFill>
          <a:blip r:embed="rId4"/>
          <a:stretch>
            <a:fillRect/>
          </a:stretch>
        </p:blipFill>
        <p:spPr>
          <a:xfrm>
            <a:off x="7266316" y="2045434"/>
            <a:ext cx="1676400" cy="3286125"/>
          </a:xfrm>
          <a:prstGeom prst="rect">
            <a:avLst/>
          </a:prstGeom>
        </p:spPr>
      </p:pic>
      <p:cxnSp>
        <p:nvCxnSpPr>
          <p:cNvPr id="13" name="直接箭头连接符 12">
            <a:extLst>
              <a:ext uri="{FF2B5EF4-FFF2-40B4-BE49-F238E27FC236}">
                <a16:creationId xmlns:a16="http://schemas.microsoft.com/office/drawing/2014/main" id="{74E56E3B-955A-443A-8A1E-9BD6215D43C9}"/>
              </a:ext>
            </a:extLst>
          </p:cNvPr>
          <p:cNvCxnSpPr>
            <a:cxnSpLocks/>
          </p:cNvCxnSpPr>
          <p:nvPr/>
        </p:nvCxnSpPr>
        <p:spPr>
          <a:xfrm>
            <a:off x="8781490" y="3428999"/>
            <a:ext cx="14860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5B462857-92CF-49D9-9924-4051B358A352}"/>
              </a:ext>
            </a:extLst>
          </p:cNvPr>
          <p:cNvSpPr/>
          <p:nvPr/>
        </p:nvSpPr>
        <p:spPr>
          <a:xfrm>
            <a:off x="9066636" y="3594128"/>
            <a:ext cx="803425" cy="830997"/>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卷积</a:t>
            </a:r>
            <a:endParaRPr lang="en-US" altLang="zh-CN" sz="2400" b="1" dirty="0">
              <a:latin typeface="楷体" panose="02010609060101010101" pitchFamily="49" charset="-122"/>
              <a:ea typeface="楷体" panose="02010609060101010101" pitchFamily="49" charset="-122"/>
            </a:endParaRPr>
          </a:p>
          <a:p>
            <a:r>
              <a:rPr lang="en-US" altLang="zh-CN" sz="2400" b="1" dirty="0" err="1">
                <a:latin typeface="楷体" panose="02010609060101010101" pitchFamily="49" charset="-122"/>
                <a:ea typeface="楷体" panose="02010609060101010101" pitchFamily="49" charset="-122"/>
              </a:rPr>
              <a:t>ReLU</a:t>
            </a:r>
            <a:endParaRPr lang="en-US" altLang="zh-CN" sz="2400" b="1" dirty="0">
              <a:latin typeface="楷体" panose="02010609060101010101" pitchFamily="49" charset="-122"/>
              <a:ea typeface="楷体" panose="02010609060101010101" pitchFamily="49" charset="-122"/>
            </a:endParaRPr>
          </a:p>
        </p:txBody>
      </p:sp>
      <p:pic>
        <p:nvPicPr>
          <p:cNvPr id="15" name="图片 14">
            <a:extLst>
              <a:ext uri="{FF2B5EF4-FFF2-40B4-BE49-F238E27FC236}">
                <a16:creationId xmlns:a16="http://schemas.microsoft.com/office/drawing/2014/main" id="{B46DD27E-F745-4635-8601-19E66B415FA7}"/>
              </a:ext>
            </a:extLst>
          </p:cNvPr>
          <p:cNvPicPr>
            <a:picLocks noChangeAspect="1"/>
          </p:cNvPicPr>
          <p:nvPr/>
        </p:nvPicPr>
        <p:blipFill>
          <a:blip r:embed="rId5"/>
          <a:stretch>
            <a:fillRect/>
          </a:stretch>
        </p:blipFill>
        <p:spPr>
          <a:xfrm>
            <a:off x="10668253" y="3067784"/>
            <a:ext cx="523875" cy="708920"/>
          </a:xfrm>
          <a:prstGeom prst="rect">
            <a:avLst/>
          </a:prstGeom>
        </p:spPr>
      </p:pic>
    </p:spTree>
    <p:extLst>
      <p:ext uri="{BB962C8B-B14F-4D97-AF65-F5344CB8AC3E}">
        <p14:creationId xmlns:p14="http://schemas.microsoft.com/office/powerpoint/2010/main" val="338802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3D531A-C34D-41E6-BB55-C81BFC13F728}"/>
              </a:ext>
            </a:extLst>
          </p:cNvPr>
          <p:cNvCxnSpPr/>
          <p:nvPr/>
        </p:nvCxnSpPr>
        <p:spPr>
          <a:xfrm flipV="1">
            <a:off x="1342775" y="3131382"/>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A1F3F575-2F26-4EE2-9E16-FEBF79C62C73}"/>
              </a:ext>
            </a:extLst>
          </p:cNvPr>
          <p:cNvSpPr/>
          <p:nvPr/>
        </p:nvSpPr>
        <p:spPr>
          <a:xfrm>
            <a:off x="4544276" y="2436043"/>
            <a:ext cx="2659702"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神经网络</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7880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09468DD-A5C3-4086-96BF-47DC0109FE0B}"/>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F77B32B9-FB41-4C90-AFCF-97F7760DF8C5}"/>
              </a:ext>
            </a:extLst>
          </p:cNvPr>
          <p:cNvSpPr/>
          <p:nvPr/>
        </p:nvSpPr>
        <p:spPr>
          <a:xfrm>
            <a:off x="3676259" y="133044"/>
            <a:ext cx="4515980"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空间维数的计算</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857E6B36-5BD9-4EF9-9D04-839B8F42498B}"/>
              </a:ext>
            </a:extLst>
          </p:cNvPr>
          <p:cNvPicPr>
            <a:picLocks noChangeAspect="1"/>
          </p:cNvPicPr>
          <p:nvPr/>
        </p:nvPicPr>
        <p:blipFill>
          <a:blip r:embed="rId2"/>
          <a:stretch>
            <a:fillRect/>
          </a:stretch>
        </p:blipFill>
        <p:spPr>
          <a:xfrm>
            <a:off x="1446513" y="2438002"/>
            <a:ext cx="2313432" cy="3185160"/>
          </a:xfrm>
          <a:prstGeom prst="rect">
            <a:avLst/>
          </a:prstGeom>
        </p:spPr>
      </p:pic>
      <p:pic>
        <p:nvPicPr>
          <p:cNvPr id="5" name="图片 4">
            <a:extLst>
              <a:ext uri="{FF2B5EF4-FFF2-40B4-BE49-F238E27FC236}">
                <a16:creationId xmlns:a16="http://schemas.microsoft.com/office/drawing/2014/main" id="{18D3BFD0-B4E2-446A-9375-FD2082C75FE6}"/>
              </a:ext>
            </a:extLst>
          </p:cNvPr>
          <p:cNvPicPr>
            <a:picLocks noChangeAspect="1"/>
          </p:cNvPicPr>
          <p:nvPr/>
        </p:nvPicPr>
        <p:blipFill>
          <a:blip r:embed="rId3"/>
          <a:stretch>
            <a:fillRect/>
          </a:stretch>
        </p:blipFill>
        <p:spPr>
          <a:xfrm>
            <a:off x="8402939" y="2466425"/>
            <a:ext cx="1301496" cy="3041904"/>
          </a:xfrm>
          <a:prstGeom prst="rect">
            <a:avLst/>
          </a:prstGeom>
        </p:spPr>
      </p:pic>
      <p:sp>
        <p:nvSpPr>
          <p:cNvPr id="6" name="矩形 5">
            <a:extLst>
              <a:ext uri="{FF2B5EF4-FFF2-40B4-BE49-F238E27FC236}">
                <a16:creationId xmlns:a16="http://schemas.microsoft.com/office/drawing/2014/main" id="{3B77A60D-3948-4E26-AA6C-6A40D9630F1F}"/>
              </a:ext>
            </a:extLst>
          </p:cNvPr>
          <p:cNvSpPr/>
          <p:nvPr/>
        </p:nvSpPr>
        <p:spPr>
          <a:xfrm>
            <a:off x="3704158" y="2207168"/>
            <a:ext cx="1944763" cy="461665"/>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32x32x3</a:t>
            </a:r>
            <a:r>
              <a:rPr lang="zh-CN" altLang="en-US" sz="2400" b="1" dirty="0">
                <a:latin typeface="楷体" panose="02010609060101010101" pitchFamily="49" charset="-122"/>
                <a:ea typeface="楷体" panose="02010609060101010101" pitchFamily="49" charset="-122"/>
              </a:rPr>
              <a:t>图像</a:t>
            </a:r>
            <a:r>
              <a:rPr lang="en-US" altLang="zh-CN" b="1" dirty="0"/>
              <a:t> </a:t>
            </a:r>
            <a:endParaRPr lang="zh-CN" altLang="en-US" b="1" dirty="0"/>
          </a:p>
        </p:txBody>
      </p:sp>
      <p:sp>
        <p:nvSpPr>
          <p:cNvPr id="7" name="矩形 6">
            <a:extLst>
              <a:ext uri="{FF2B5EF4-FFF2-40B4-BE49-F238E27FC236}">
                <a16:creationId xmlns:a16="http://schemas.microsoft.com/office/drawing/2014/main" id="{E68B4C82-968D-4150-981E-A75300093F07}"/>
              </a:ext>
            </a:extLst>
          </p:cNvPr>
          <p:cNvSpPr/>
          <p:nvPr/>
        </p:nvSpPr>
        <p:spPr>
          <a:xfrm>
            <a:off x="3772307" y="2668833"/>
            <a:ext cx="1943161" cy="461665"/>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5x5x3</a:t>
            </a:r>
            <a:r>
              <a:rPr lang="zh-CN" altLang="en-US" sz="2400" b="1" dirty="0">
                <a:latin typeface="楷体" panose="02010609060101010101" pitchFamily="49" charset="-122"/>
                <a:ea typeface="楷体" panose="02010609060101010101" pitchFamily="49" charset="-122"/>
              </a:rPr>
              <a:t>卷积核</a:t>
            </a:r>
            <a:r>
              <a:rPr lang="en-US" altLang="zh-CN" dirty="0"/>
              <a:t> </a:t>
            </a:r>
            <a:endParaRPr lang="zh-CN" altLang="en-US" dirty="0"/>
          </a:p>
        </p:txBody>
      </p:sp>
      <p:cxnSp>
        <p:nvCxnSpPr>
          <p:cNvPr id="9" name="直接箭头连接符 8">
            <a:extLst>
              <a:ext uri="{FF2B5EF4-FFF2-40B4-BE49-F238E27FC236}">
                <a16:creationId xmlns:a16="http://schemas.microsoft.com/office/drawing/2014/main" id="{5AA87284-649A-4913-A3DC-3A9BB9934867}"/>
              </a:ext>
            </a:extLst>
          </p:cNvPr>
          <p:cNvCxnSpPr>
            <a:cxnSpLocks/>
          </p:cNvCxnSpPr>
          <p:nvPr/>
        </p:nvCxnSpPr>
        <p:spPr>
          <a:xfrm flipV="1">
            <a:off x="4610278" y="4030582"/>
            <a:ext cx="27446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40E6F771-D0F7-454A-B7ED-AFE04A076315}"/>
              </a:ext>
            </a:extLst>
          </p:cNvPr>
          <p:cNvSpPr/>
          <p:nvPr/>
        </p:nvSpPr>
        <p:spPr>
          <a:xfrm>
            <a:off x="4287521" y="4252468"/>
            <a:ext cx="3587842" cy="830997"/>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对所有空间位置进行卷积</a:t>
            </a:r>
            <a:endParaRPr lang="en-US" altLang="zh-CN" sz="2400" b="1" dirty="0">
              <a:latin typeface="楷体" panose="02010609060101010101" pitchFamily="49" charset="-122"/>
              <a:ea typeface="楷体" panose="02010609060101010101" pitchFamily="49" charset="-122"/>
            </a:endParaRPr>
          </a:p>
          <a:p>
            <a:pPr algn="ctr"/>
            <a:r>
              <a:rPr lang="zh-CN" altLang="en-US" sz="2400" b="1" dirty="0">
                <a:latin typeface="楷体" panose="02010609060101010101" pitchFamily="49" charset="-122"/>
                <a:ea typeface="楷体" panose="02010609060101010101" pitchFamily="49" charset="-122"/>
              </a:rPr>
              <a:t>（滑动）</a:t>
            </a:r>
            <a:r>
              <a:rPr lang="en-US" altLang="zh-CN" dirty="0"/>
              <a:t> </a:t>
            </a:r>
            <a:endParaRPr lang="zh-CN" altLang="en-US" dirty="0"/>
          </a:p>
        </p:txBody>
      </p:sp>
      <p:sp>
        <p:nvSpPr>
          <p:cNvPr id="14" name="矩形 13">
            <a:extLst>
              <a:ext uri="{FF2B5EF4-FFF2-40B4-BE49-F238E27FC236}">
                <a16:creationId xmlns:a16="http://schemas.microsoft.com/office/drawing/2014/main" id="{3F94247F-A009-49C7-AE62-F61DD1AB1C2D}"/>
              </a:ext>
            </a:extLst>
          </p:cNvPr>
          <p:cNvSpPr/>
          <p:nvPr/>
        </p:nvSpPr>
        <p:spPr>
          <a:xfrm>
            <a:off x="8316145" y="1745503"/>
            <a:ext cx="1475084"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激活映射</a:t>
            </a:r>
            <a:r>
              <a:rPr lang="en-US" altLang="zh-CN" b="1" dirty="0"/>
              <a:t> </a:t>
            </a:r>
            <a:endParaRPr lang="zh-CN" altLang="en-US" b="1" dirty="0"/>
          </a:p>
        </p:txBody>
      </p:sp>
    </p:spTree>
    <p:extLst>
      <p:ext uri="{BB962C8B-B14F-4D97-AF65-F5344CB8AC3E}">
        <p14:creationId xmlns:p14="http://schemas.microsoft.com/office/powerpoint/2010/main" val="377764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373484E-1182-44EC-BA70-AF3CBF5A3310}"/>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8BA8BE94-BEEB-4458-A519-15623EBF6795}"/>
              </a:ext>
            </a:extLst>
          </p:cNvPr>
          <p:cNvSpPr/>
          <p:nvPr/>
        </p:nvSpPr>
        <p:spPr>
          <a:xfrm>
            <a:off x="3676259" y="133044"/>
            <a:ext cx="4515980"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空间维数的计算</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FB3F36F8-229F-4895-A05D-F24985BF31A1}"/>
              </a:ext>
            </a:extLst>
          </p:cNvPr>
          <p:cNvPicPr>
            <a:picLocks noChangeAspect="1"/>
          </p:cNvPicPr>
          <p:nvPr/>
        </p:nvPicPr>
        <p:blipFill>
          <a:blip r:embed="rId2"/>
          <a:stretch>
            <a:fillRect/>
          </a:stretch>
        </p:blipFill>
        <p:spPr>
          <a:xfrm>
            <a:off x="630620" y="1377815"/>
            <a:ext cx="2237333" cy="2459514"/>
          </a:xfrm>
          <a:prstGeom prst="rect">
            <a:avLst/>
          </a:prstGeom>
        </p:spPr>
      </p:pic>
      <p:sp>
        <p:nvSpPr>
          <p:cNvPr id="5" name="矩形 4">
            <a:extLst>
              <a:ext uri="{FF2B5EF4-FFF2-40B4-BE49-F238E27FC236}">
                <a16:creationId xmlns:a16="http://schemas.microsoft.com/office/drawing/2014/main" id="{DD79F1E2-E7C9-4A6A-B661-6E94986F60AB}"/>
              </a:ext>
            </a:extLst>
          </p:cNvPr>
          <p:cNvSpPr/>
          <p:nvPr/>
        </p:nvSpPr>
        <p:spPr>
          <a:xfrm>
            <a:off x="759560" y="4191739"/>
            <a:ext cx="2044149" cy="1569660"/>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输入：</a:t>
            </a:r>
            <a:r>
              <a:rPr lang="en-US" altLang="zh-CN" sz="2400" b="1" dirty="0">
                <a:latin typeface="楷体" panose="02010609060101010101" pitchFamily="49" charset="-122"/>
                <a:ea typeface="楷体" panose="02010609060101010101" pitchFamily="49" charset="-122"/>
              </a:rPr>
              <a:t>7x7</a:t>
            </a:r>
          </a:p>
          <a:p>
            <a:pPr algn="ctr"/>
            <a:r>
              <a:rPr lang="zh-CN" altLang="en-US" sz="2400" b="1" dirty="0">
                <a:latin typeface="楷体" panose="02010609060101010101" pitchFamily="49" charset="-122"/>
                <a:ea typeface="楷体" panose="02010609060101010101" pitchFamily="49" charset="-122"/>
              </a:rPr>
              <a:t>卷积核：</a:t>
            </a:r>
            <a:r>
              <a:rPr lang="en-US" altLang="zh-CN" sz="2400" b="1" dirty="0">
                <a:latin typeface="楷体" panose="02010609060101010101" pitchFamily="49" charset="-122"/>
                <a:ea typeface="楷体" panose="02010609060101010101" pitchFamily="49" charset="-122"/>
              </a:rPr>
              <a:t> 3x3</a:t>
            </a:r>
          </a:p>
          <a:p>
            <a:pPr algn="ctr"/>
            <a:r>
              <a:rPr lang="zh-CN" altLang="en-US" sz="2400" b="1" dirty="0">
                <a:solidFill>
                  <a:srgbClr val="FF0000"/>
                </a:solidFill>
                <a:latin typeface="楷体" panose="02010609060101010101" pitchFamily="49" charset="-122"/>
                <a:ea typeface="楷体" panose="02010609060101010101" pitchFamily="49" charset="-122"/>
              </a:rPr>
              <a:t>步长：</a:t>
            </a:r>
            <a:r>
              <a:rPr lang="en-US" altLang="zh-CN" sz="2400" b="1" dirty="0">
                <a:solidFill>
                  <a:srgbClr val="FF0000"/>
                </a:solidFill>
                <a:latin typeface="楷体" panose="02010609060101010101" pitchFamily="49" charset="-122"/>
                <a:ea typeface="楷体" panose="02010609060101010101" pitchFamily="49" charset="-122"/>
              </a:rPr>
              <a:t>1</a:t>
            </a:r>
          </a:p>
          <a:p>
            <a:pPr algn="ctr"/>
            <a:endParaRPr lang="en-US" altLang="zh-CN" sz="2400" b="1"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C2E1588A-8FBB-4D48-A8A9-8817A592AFA0}"/>
              </a:ext>
            </a:extLst>
          </p:cNvPr>
          <p:cNvPicPr>
            <a:picLocks noChangeAspect="1"/>
          </p:cNvPicPr>
          <p:nvPr/>
        </p:nvPicPr>
        <p:blipFill>
          <a:blip r:embed="rId3"/>
          <a:stretch>
            <a:fillRect/>
          </a:stretch>
        </p:blipFill>
        <p:spPr>
          <a:xfrm>
            <a:off x="4386912" y="1377815"/>
            <a:ext cx="2417230" cy="2459514"/>
          </a:xfrm>
          <a:prstGeom prst="rect">
            <a:avLst/>
          </a:prstGeom>
        </p:spPr>
      </p:pic>
      <p:pic>
        <p:nvPicPr>
          <p:cNvPr id="8" name="图片 7">
            <a:extLst>
              <a:ext uri="{FF2B5EF4-FFF2-40B4-BE49-F238E27FC236}">
                <a16:creationId xmlns:a16="http://schemas.microsoft.com/office/drawing/2014/main" id="{E3D897C7-F1DD-4E89-9B07-3852A2227C30}"/>
              </a:ext>
            </a:extLst>
          </p:cNvPr>
          <p:cNvPicPr>
            <a:picLocks noChangeAspect="1"/>
          </p:cNvPicPr>
          <p:nvPr/>
        </p:nvPicPr>
        <p:blipFill>
          <a:blip r:embed="rId4"/>
          <a:stretch>
            <a:fillRect/>
          </a:stretch>
        </p:blipFill>
        <p:spPr>
          <a:xfrm>
            <a:off x="8323102" y="1248031"/>
            <a:ext cx="2653299" cy="2719083"/>
          </a:xfrm>
          <a:prstGeom prst="rect">
            <a:avLst/>
          </a:prstGeom>
        </p:spPr>
      </p:pic>
      <p:pic>
        <p:nvPicPr>
          <p:cNvPr id="9" name="图片 8">
            <a:extLst>
              <a:ext uri="{FF2B5EF4-FFF2-40B4-BE49-F238E27FC236}">
                <a16:creationId xmlns:a16="http://schemas.microsoft.com/office/drawing/2014/main" id="{3FD288A3-708F-4B21-8887-FFC59C59A81E}"/>
              </a:ext>
            </a:extLst>
          </p:cNvPr>
          <p:cNvPicPr>
            <a:picLocks noChangeAspect="1"/>
          </p:cNvPicPr>
          <p:nvPr/>
        </p:nvPicPr>
        <p:blipFill>
          <a:blip r:embed="rId5"/>
          <a:stretch>
            <a:fillRect/>
          </a:stretch>
        </p:blipFill>
        <p:spPr>
          <a:xfrm>
            <a:off x="8485821" y="4064353"/>
            <a:ext cx="2490580" cy="2497576"/>
          </a:xfrm>
          <a:prstGeom prst="rect">
            <a:avLst/>
          </a:prstGeom>
        </p:spPr>
      </p:pic>
      <p:pic>
        <p:nvPicPr>
          <p:cNvPr id="10" name="图片 9">
            <a:extLst>
              <a:ext uri="{FF2B5EF4-FFF2-40B4-BE49-F238E27FC236}">
                <a16:creationId xmlns:a16="http://schemas.microsoft.com/office/drawing/2014/main" id="{2D8B7417-5A84-445B-ADC0-5141404F1F79}"/>
              </a:ext>
            </a:extLst>
          </p:cNvPr>
          <p:cNvPicPr>
            <a:picLocks noChangeAspect="1"/>
          </p:cNvPicPr>
          <p:nvPr/>
        </p:nvPicPr>
        <p:blipFill>
          <a:blip r:embed="rId6"/>
          <a:stretch>
            <a:fillRect/>
          </a:stretch>
        </p:blipFill>
        <p:spPr>
          <a:xfrm>
            <a:off x="4386912" y="4227379"/>
            <a:ext cx="2490579" cy="2497577"/>
          </a:xfrm>
          <a:prstGeom prst="rect">
            <a:avLst/>
          </a:prstGeom>
        </p:spPr>
      </p:pic>
      <p:cxnSp>
        <p:nvCxnSpPr>
          <p:cNvPr id="12" name="直接箭头连接符 11">
            <a:extLst>
              <a:ext uri="{FF2B5EF4-FFF2-40B4-BE49-F238E27FC236}">
                <a16:creationId xmlns:a16="http://schemas.microsoft.com/office/drawing/2014/main" id="{B09AEEE4-DD16-40C5-B671-E5793325920D}"/>
              </a:ext>
            </a:extLst>
          </p:cNvPr>
          <p:cNvCxnSpPr>
            <a:cxnSpLocks/>
          </p:cNvCxnSpPr>
          <p:nvPr/>
        </p:nvCxnSpPr>
        <p:spPr>
          <a:xfrm>
            <a:off x="2968487" y="2607572"/>
            <a:ext cx="1060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C7926D7-304E-4256-95CC-43E4E88861F3}"/>
              </a:ext>
            </a:extLst>
          </p:cNvPr>
          <p:cNvCxnSpPr>
            <a:cxnSpLocks/>
          </p:cNvCxnSpPr>
          <p:nvPr/>
        </p:nvCxnSpPr>
        <p:spPr>
          <a:xfrm>
            <a:off x="7003774" y="2720215"/>
            <a:ext cx="1060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84C2BD8-9010-452A-99F6-DF17645F205B}"/>
              </a:ext>
            </a:extLst>
          </p:cNvPr>
          <p:cNvCxnSpPr>
            <a:cxnSpLocks/>
          </p:cNvCxnSpPr>
          <p:nvPr/>
        </p:nvCxnSpPr>
        <p:spPr>
          <a:xfrm>
            <a:off x="9608079" y="3917625"/>
            <a:ext cx="0" cy="41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DA9ED6F-4B70-4E2A-AD12-C93EF15B0C99}"/>
              </a:ext>
            </a:extLst>
          </p:cNvPr>
          <p:cNvCxnSpPr>
            <a:cxnSpLocks/>
          </p:cNvCxnSpPr>
          <p:nvPr/>
        </p:nvCxnSpPr>
        <p:spPr>
          <a:xfrm flipH="1">
            <a:off x="6950397" y="5461934"/>
            <a:ext cx="1166928" cy="22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30837CAB-B0BB-4B89-A630-D5776D22177A}"/>
              </a:ext>
            </a:extLst>
          </p:cNvPr>
          <p:cNvSpPr/>
          <p:nvPr/>
        </p:nvSpPr>
        <p:spPr>
          <a:xfrm>
            <a:off x="439217" y="5663849"/>
            <a:ext cx="3589444" cy="769441"/>
          </a:xfrm>
          <a:prstGeom prst="rect">
            <a:avLst/>
          </a:prstGeom>
        </p:spPr>
        <p:txBody>
          <a:bodyPr wrap="none">
            <a:spAutoFit/>
          </a:bodyPr>
          <a:lstStyle/>
          <a:p>
            <a:r>
              <a:rPr lang="en-US" altLang="zh-CN" sz="4400" b="1" dirty="0">
                <a:latin typeface="楷体" panose="02010609060101010101" pitchFamily="49" charset="-122"/>
                <a:ea typeface="楷体" panose="02010609060101010101" pitchFamily="49" charset="-122"/>
              </a:rPr>
              <a:t>5x5 output! </a:t>
            </a:r>
            <a:endParaRPr lang="zh-CN" altLang="en-US" sz="4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0434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ppt_x"/>
                                          </p:val>
                                        </p:tav>
                                        <p:tav tm="100000">
                                          <p:val>
                                            <p:strVal val="#ppt_x"/>
                                          </p:val>
                                        </p:tav>
                                      </p:tavLst>
                                    </p:anim>
                                    <p:anim calcmode="lin" valueType="num">
                                      <p:cBhvr additive="base">
                                        <p:cTn id="6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AA499FB-9DBB-4B33-8F34-C26E338D9692}"/>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A565A21F-6FC5-47DC-92BE-14A91C80F516}"/>
              </a:ext>
            </a:extLst>
          </p:cNvPr>
          <p:cNvSpPr/>
          <p:nvPr/>
        </p:nvSpPr>
        <p:spPr>
          <a:xfrm>
            <a:off x="3676259" y="133044"/>
            <a:ext cx="4515980"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空间维数的计算</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矩形 3">
            <a:extLst>
              <a:ext uri="{FF2B5EF4-FFF2-40B4-BE49-F238E27FC236}">
                <a16:creationId xmlns:a16="http://schemas.microsoft.com/office/drawing/2014/main" id="{94BFD994-4A29-4A9D-9012-BAB430FCB7D0}"/>
              </a:ext>
            </a:extLst>
          </p:cNvPr>
          <p:cNvSpPr/>
          <p:nvPr/>
        </p:nvSpPr>
        <p:spPr>
          <a:xfrm>
            <a:off x="1110310" y="4691337"/>
            <a:ext cx="2044149" cy="1569660"/>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输入：</a:t>
            </a:r>
            <a:r>
              <a:rPr lang="en-US" altLang="zh-CN" sz="2400" b="1" dirty="0">
                <a:latin typeface="楷体" panose="02010609060101010101" pitchFamily="49" charset="-122"/>
                <a:ea typeface="楷体" panose="02010609060101010101" pitchFamily="49" charset="-122"/>
              </a:rPr>
              <a:t>7x7</a:t>
            </a:r>
          </a:p>
          <a:p>
            <a:pPr algn="ctr"/>
            <a:r>
              <a:rPr lang="zh-CN" altLang="en-US" sz="2400" b="1" dirty="0">
                <a:latin typeface="楷体" panose="02010609060101010101" pitchFamily="49" charset="-122"/>
                <a:ea typeface="楷体" panose="02010609060101010101" pitchFamily="49" charset="-122"/>
              </a:rPr>
              <a:t>卷积核：</a:t>
            </a:r>
            <a:r>
              <a:rPr lang="en-US" altLang="zh-CN" sz="2400" b="1" dirty="0">
                <a:latin typeface="楷体" panose="02010609060101010101" pitchFamily="49" charset="-122"/>
                <a:ea typeface="楷体" panose="02010609060101010101" pitchFamily="49" charset="-122"/>
              </a:rPr>
              <a:t> 3x3</a:t>
            </a:r>
          </a:p>
          <a:p>
            <a:pPr algn="ctr"/>
            <a:r>
              <a:rPr lang="zh-CN" altLang="en-US" sz="2400" b="1" dirty="0">
                <a:solidFill>
                  <a:srgbClr val="FF0000"/>
                </a:solidFill>
                <a:latin typeface="楷体" panose="02010609060101010101" pitchFamily="49" charset="-122"/>
                <a:ea typeface="楷体" panose="02010609060101010101" pitchFamily="49" charset="-122"/>
              </a:rPr>
              <a:t>步长：</a:t>
            </a:r>
            <a:r>
              <a:rPr lang="en-US" altLang="zh-CN" sz="2400" b="1" dirty="0">
                <a:solidFill>
                  <a:srgbClr val="FF0000"/>
                </a:solidFill>
                <a:latin typeface="楷体" panose="02010609060101010101" pitchFamily="49" charset="-122"/>
                <a:ea typeface="楷体" panose="02010609060101010101" pitchFamily="49" charset="-122"/>
              </a:rPr>
              <a:t>2</a:t>
            </a:r>
          </a:p>
          <a:p>
            <a:pPr algn="ctr"/>
            <a:endParaRPr lang="en-US" altLang="zh-CN" sz="2400" b="1"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347362B9-7926-4769-9D11-EC6D244DA169}"/>
              </a:ext>
            </a:extLst>
          </p:cNvPr>
          <p:cNvPicPr>
            <a:picLocks noChangeAspect="1"/>
          </p:cNvPicPr>
          <p:nvPr/>
        </p:nvPicPr>
        <p:blipFill>
          <a:blip r:embed="rId2"/>
          <a:stretch>
            <a:fillRect/>
          </a:stretch>
        </p:blipFill>
        <p:spPr>
          <a:xfrm>
            <a:off x="845034" y="1325225"/>
            <a:ext cx="2574702" cy="2699915"/>
          </a:xfrm>
          <a:prstGeom prst="rect">
            <a:avLst/>
          </a:prstGeom>
        </p:spPr>
      </p:pic>
      <p:pic>
        <p:nvPicPr>
          <p:cNvPr id="7" name="图片 6">
            <a:extLst>
              <a:ext uri="{FF2B5EF4-FFF2-40B4-BE49-F238E27FC236}">
                <a16:creationId xmlns:a16="http://schemas.microsoft.com/office/drawing/2014/main" id="{2DC3A57C-5711-4588-A2F1-C1ABE570B8BA}"/>
              </a:ext>
            </a:extLst>
          </p:cNvPr>
          <p:cNvPicPr>
            <a:picLocks noChangeAspect="1"/>
          </p:cNvPicPr>
          <p:nvPr/>
        </p:nvPicPr>
        <p:blipFill>
          <a:blip r:embed="rId3"/>
          <a:stretch>
            <a:fillRect/>
          </a:stretch>
        </p:blipFill>
        <p:spPr>
          <a:xfrm>
            <a:off x="4872570" y="1325225"/>
            <a:ext cx="2694422" cy="2758575"/>
          </a:xfrm>
          <a:prstGeom prst="rect">
            <a:avLst/>
          </a:prstGeom>
        </p:spPr>
      </p:pic>
      <p:pic>
        <p:nvPicPr>
          <p:cNvPr id="8" name="图片 7">
            <a:extLst>
              <a:ext uri="{FF2B5EF4-FFF2-40B4-BE49-F238E27FC236}">
                <a16:creationId xmlns:a16="http://schemas.microsoft.com/office/drawing/2014/main" id="{7F538355-D0C5-49B4-BF9D-D1161B1BA46A}"/>
              </a:ext>
            </a:extLst>
          </p:cNvPr>
          <p:cNvPicPr>
            <a:picLocks noChangeAspect="1"/>
          </p:cNvPicPr>
          <p:nvPr/>
        </p:nvPicPr>
        <p:blipFill>
          <a:blip r:embed="rId4"/>
          <a:stretch>
            <a:fillRect/>
          </a:stretch>
        </p:blipFill>
        <p:spPr>
          <a:xfrm>
            <a:off x="8913538" y="1325225"/>
            <a:ext cx="2663178" cy="2758575"/>
          </a:xfrm>
          <a:prstGeom prst="rect">
            <a:avLst/>
          </a:prstGeom>
        </p:spPr>
      </p:pic>
      <p:cxnSp>
        <p:nvCxnSpPr>
          <p:cNvPr id="9" name="直接箭头连接符 8">
            <a:extLst>
              <a:ext uri="{FF2B5EF4-FFF2-40B4-BE49-F238E27FC236}">
                <a16:creationId xmlns:a16="http://schemas.microsoft.com/office/drawing/2014/main" id="{CD25A9AC-FD13-408D-AA0A-A9B4F73339F5}"/>
              </a:ext>
            </a:extLst>
          </p:cNvPr>
          <p:cNvCxnSpPr>
            <a:cxnSpLocks/>
          </p:cNvCxnSpPr>
          <p:nvPr/>
        </p:nvCxnSpPr>
        <p:spPr>
          <a:xfrm>
            <a:off x="3525078" y="2660580"/>
            <a:ext cx="1060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0F1F9E7-39B9-4F4F-9093-318357B1E7C2}"/>
              </a:ext>
            </a:extLst>
          </p:cNvPr>
          <p:cNvCxnSpPr>
            <a:cxnSpLocks/>
          </p:cNvCxnSpPr>
          <p:nvPr/>
        </p:nvCxnSpPr>
        <p:spPr>
          <a:xfrm>
            <a:off x="7662152" y="2660580"/>
            <a:ext cx="1060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箭头: 右 10">
            <a:extLst>
              <a:ext uri="{FF2B5EF4-FFF2-40B4-BE49-F238E27FC236}">
                <a16:creationId xmlns:a16="http://schemas.microsoft.com/office/drawing/2014/main" id="{6805F544-3EFC-4CC2-8D96-F0A93CBCDD3D}"/>
              </a:ext>
            </a:extLst>
          </p:cNvPr>
          <p:cNvSpPr/>
          <p:nvPr/>
        </p:nvSpPr>
        <p:spPr>
          <a:xfrm>
            <a:off x="4293704" y="5049078"/>
            <a:ext cx="1060174" cy="5830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2FB52E8-5840-4053-8969-798D8CF38A76}"/>
              </a:ext>
            </a:extLst>
          </p:cNvPr>
          <p:cNvSpPr/>
          <p:nvPr/>
        </p:nvSpPr>
        <p:spPr>
          <a:xfrm>
            <a:off x="5772270" y="4862717"/>
            <a:ext cx="3589444" cy="769441"/>
          </a:xfrm>
          <a:prstGeom prst="rect">
            <a:avLst/>
          </a:prstGeom>
        </p:spPr>
        <p:txBody>
          <a:bodyPr wrap="none">
            <a:spAutoFit/>
          </a:bodyPr>
          <a:lstStyle/>
          <a:p>
            <a:r>
              <a:rPr lang="en-US" altLang="zh-CN" sz="4400" b="1" dirty="0">
                <a:latin typeface="楷体" panose="02010609060101010101" pitchFamily="49" charset="-122"/>
                <a:ea typeface="楷体" panose="02010609060101010101" pitchFamily="49" charset="-122"/>
              </a:rPr>
              <a:t>3x3 output! </a:t>
            </a:r>
            <a:endParaRPr lang="zh-CN" altLang="en-US" sz="4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04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 calcmode="lin" valueType="num">
                                      <p:cBhvr additive="base">
                                        <p:cTn id="4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5F0C74D-F83F-4026-8A11-5EB71BA1BC0A}"/>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6EB721CD-0EAC-4931-8E39-B94F1C216800}"/>
              </a:ext>
            </a:extLst>
          </p:cNvPr>
          <p:cNvSpPr/>
          <p:nvPr/>
        </p:nvSpPr>
        <p:spPr>
          <a:xfrm>
            <a:off x="3676259" y="133044"/>
            <a:ext cx="4515980"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空间维数的计算</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矩形 3">
            <a:extLst>
              <a:ext uri="{FF2B5EF4-FFF2-40B4-BE49-F238E27FC236}">
                <a16:creationId xmlns:a16="http://schemas.microsoft.com/office/drawing/2014/main" id="{E89608A4-388B-4364-8296-928212F0C877}"/>
              </a:ext>
            </a:extLst>
          </p:cNvPr>
          <p:cNvSpPr/>
          <p:nvPr/>
        </p:nvSpPr>
        <p:spPr>
          <a:xfrm>
            <a:off x="7028602" y="1808948"/>
            <a:ext cx="2044149" cy="1200329"/>
          </a:xfrm>
          <a:prstGeom prst="rect">
            <a:avLst/>
          </a:prstGeom>
        </p:spPr>
        <p:txBody>
          <a:bodyPr wrap="none">
            <a:spAutoFit/>
          </a:bodyPr>
          <a:lstStyle/>
          <a:p>
            <a:pPr algn="ctr"/>
            <a:r>
              <a:rPr lang="zh-CN" altLang="en-US" sz="2400" b="1" dirty="0">
                <a:latin typeface="楷体" panose="02010609060101010101" pitchFamily="49" charset="-122"/>
                <a:ea typeface="楷体" panose="02010609060101010101" pitchFamily="49" charset="-122"/>
              </a:rPr>
              <a:t>输入：</a:t>
            </a:r>
            <a:r>
              <a:rPr lang="en-US" altLang="zh-CN" sz="2400" b="1" dirty="0">
                <a:latin typeface="楷体" panose="02010609060101010101" pitchFamily="49" charset="-122"/>
                <a:ea typeface="楷体" panose="02010609060101010101" pitchFamily="49" charset="-122"/>
              </a:rPr>
              <a:t>7x7</a:t>
            </a:r>
          </a:p>
          <a:p>
            <a:pPr algn="ctr"/>
            <a:r>
              <a:rPr lang="zh-CN" altLang="en-US" sz="2400" b="1" dirty="0">
                <a:latin typeface="楷体" panose="02010609060101010101" pitchFamily="49" charset="-122"/>
                <a:ea typeface="楷体" panose="02010609060101010101" pitchFamily="49" charset="-122"/>
              </a:rPr>
              <a:t>卷积核：</a:t>
            </a:r>
            <a:r>
              <a:rPr lang="en-US" altLang="zh-CN" sz="2400" b="1" dirty="0">
                <a:latin typeface="楷体" panose="02010609060101010101" pitchFamily="49" charset="-122"/>
                <a:ea typeface="楷体" panose="02010609060101010101" pitchFamily="49" charset="-122"/>
              </a:rPr>
              <a:t> 3x3</a:t>
            </a:r>
          </a:p>
          <a:p>
            <a:pPr algn="ctr"/>
            <a:endParaRPr lang="en-US" altLang="zh-CN" sz="2400" b="1"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788DF2ED-DF87-487A-BE06-814AFD809CC5}"/>
              </a:ext>
            </a:extLst>
          </p:cNvPr>
          <p:cNvPicPr>
            <a:picLocks noChangeAspect="1"/>
          </p:cNvPicPr>
          <p:nvPr/>
        </p:nvPicPr>
        <p:blipFill>
          <a:blip r:embed="rId2"/>
          <a:stretch>
            <a:fillRect/>
          </a:stretch>
        </p:blipFill>
        <p:spPr>
          <a:xfrm>
            <a:off x="1370979" y="1728377"/>
            <a:ext cx="3893410" cy="3904828"/>
          </a:xfrm>
          <a:prstGeom prst="rect">
            <a:avLst/>
          </a:prstGeom>
        </p:spPr>
      </p:pic>
      <p:sp>
        <p:nvSpPr>
          <p:cNvPr id="6" name="矩形 5">
            <a:extLst>
              <a:ext uri="{FF2B5EF4-FFF2-40B4-BE49-F238E27FC236}">
                <a16:creationId xmlns:a16="http://schemas.microsoft.com/office/drawing/2014/main" id="{B7FFCA93-E8EB-4AAD-A1CD-A4BD17BABB22}"/>
              </a:ext>
            </a:extLst>
          </p:cNvPr>
          <p:cNvSpPr/>
          <p:nvPr/>
        </p:nvSpPr>
        <p:spPr>
          <a:xfrm>
            <a:off x="7088426" y="4170793"/>
            <a:ext cx="3579826" cy="1138773"/>
          </a:xfrm>
          <a:prstGeom prst="rect">
            <a:avLst/>
          </a:prstGeom>
        </p:spPr>
        <p:txBody>
          <a:bodyPr wrap="none">
            <a:spAutoFit/>
          </a:bodyPr>
          <a:lstStyle/>
          <a:p>
            <a:pPr algn="ctr"/>
            <a:r>
              <a:rPr lang="zh-CN" altLang="en-US" sz="4400" b="1" dirty="0">
                <a:solidFill>
                  <a:srgbClr val="FF0000"/>
                </a:solidFill>
                <a:latin typeface="楷体" panose="02010609060101010101" pitchFamily="49" charset="-122"/>
                <a:ea typeface="楷体" panose="02010609060101010101" pitchFamily="49" charset="-122"/>
              </a:rPr>
              <a:t>不可以！！！</a:t>
            </a:r>
            <a:endParaRPr lang="en-US" altLang="zh-CN" sz="2400" b="1" dirty="0">
              <a:solidFill>
                <a:srgbClr val="FF0000"/>
              </a:solidFill>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597A35E4-129E-4AF5-A1B2-32FEAA6A9445}"/>
              </a:ext>
            </a:extLst>
          </p:cNvPr>
          <p:cNvSpPr/>
          <p:nvPr/>
        </p:nvSpPr>
        <p:spPr>
          <a:xfrm>
            <a:off x="7021956" y="2542018"/>
            <a:ext cx="3097323" cy="1138773"/>
          </a:xfrm>
          <a:prstGeom prst="rect">
            <a:avLst/>
          </a:prstGeom>
        </p:spPr>
        <p:txBody>
          <a:bodyPr wrap="none">
            <a:spAutoFit/>
          </a:bodyPr>
          <a:lstStyle/>
          <a:p>
            <a:pPr algn="ctr"/>
            <a:r>
              <a:rPr lang="zh-CN" altLang="en-US" sz="2800" b="1" dirty="0">
                <a:latin typeface="楷体" panose="02010609060101010101" pitchFamily="49" charset="-122"/>
                <a:ea typeface="楷体" panose="02010609060101010101" pitchFamily="49" charset="-122"/>
              </a:rPr>
              <a:t>步长可以为</a:t>
            </a:r>
            <a:r>
              <a:rPr lang="en-US" altLang="zh-CN" sz="2800" b="1" dirty="0">
                <a:latin typeface="楷体" panose="02010609060101010101" pitchFamily="49" charset="-122"/>
                <a:ea typeface="楷体" panose="02010609060101010101" pitchFamily="49" charset="-122"/>
              </a:rPr>
              <a:t>3  </a:t>
            </a:r>
            <a:r>
              <a:rPr lang="zh-CN" altLang="en-US" sz="4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8983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DE8A131-1005-40F6-A644-C7A3F5FBC0DC}"/>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A29611E3-DDD3-4345-A391-81C898719B2C}"/>
              </a:ext>
            </a:extLst>
          </p:cNvPr>
          <p:cNvSpPr/>
          <p:nvPr/>
        </p:nvSpPr>
        <p:spPr>
          <a:xfrm>
            <a:off x="3676259" y="133044"/>
            <a:ext cx="4515980"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空间维数的计算</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8C850EEC-24F8-4E55-BDF4-29A7629C400E}"/>
              </a:ext>
            </a:extLst>
          </p:cNvPr>
          <p:cNvPicPr>
            <a:picLocks noChangeAspect="1"/>
          </p:cNvPicPr>
          <p:nvPr/>
        </p:nvPicPr>
        <p:blipFill>
          <a:blip r:embed="rId2"/>
          <a:stretch>
            <a:fillRect/>
          </a:stretch>
        </p:blipFill>
        <p:spPr>
          <a:xfrm>
            <a:off x="901147" y="1536343"/>
            <a:ext cx="4380672" cy="4357616"/>
          </a:xfrm>
          <a:prstGeom prst="rect">
            <a:avLst/>
          </a:prstGeom>
        </p:spPr>
      </p:pic>
      <p:sp>
        <p:nvSpPr>
          <p:cNvPr id="5" name="矩形 4">
            <a:extLst>
              <a:ext uri="{FF2B5EF4-FFF2-40B4-BE49-F238E27FC236}">
                <a16:creationId xmlns:a16="http://schemas.microsoft.com/office/drawing/2014/main" id="{7C2362D9-8F0B-4C8E-8247-09C519C234E2}"/>
              </a:ext>
            </a:extLst>
          </p:cNvPr>
          <p:cNvSpPr/>
          <p:nvPr/>
        </p:nvSpPr>
        <p:spPr>
          <a:xfrm>
            <a:off x="6528556" y="1370968"/>
            <a:ext cx="2999758" cy="1569660"/>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输出：</a:t>
            </a: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a:p>
            <a:pPr algn="ct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N-F</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步长</a:t>
            </a:r>
            <a:r>
              <a:rPr lang="en-US" altLang="zh-CN" sz="2400" b="1" dirty="0">
                <a:latin typeface="楷体" panose="02010609060101010101" pitchFamily="49" charset="-122"/>
                <a:ea typeface="楷体" panose="02010609060101010101" pitchFamily="49" charset="-122"/>
              </a:rPr>
              <a:t>+1</a:t>
            </a:r>
          </a:p>
          <a:p>
            <a:pPr algn="ctr"/>
            <a:endParaRPr lang="en-US" altLang="zh-CN" sz="2400" b="1"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A4F40B38-EF5E-46DB-A2F0-3A755FE5B369}"/>
              </a:ext>
            </a:extLst>
          </p:cNvPr>
          <p:cNvSpPr/>
          <p:nvPr/>
        </p:nvSpPr>
        <p:spPr>
          <a:xfrm>
            <a:off x="6096000" y="3541066"/>
            <a:ext cx="4609896" cy="2677656"/>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例：  </a:t>
            </a:r>
            <a:r>
              <a:rPr lang="en-US" altLang="zh-CN" sz="2400" b="1" dirty="0">
                <a:latin typeface="楷体" panose="02010609060101010101" pitchFamily="49" charset="-122"/>
                <a:ea typeface="楷体" panose="02010609060101010101" pitchFamily="49" charset="-122"/>
              </a:rPr>
              <a:t>N = 7,F = 3:</a:t>
            </a:r>
          </a:p>
          <a:p>
            <a:pPr algn="ctr"/>
            <a:r>
              <a:rPr lang="zh-CN" altLang="en-US" sz="2400" b="1" dirty="0">
                <a:latin typeface="楷体" panose="02010609060101010101" pitchFamily="49" charset="-122"/>
                <a:ea typeface="楷体" panose="02010609060101010101" pitchFamily="49" charset="-122"/>
              </a:rPr>
              <a:t>步长为</a:t>
            </a:r>
            <a:r>
              <a:rPr lang="en-US" altLang="zh-CN" sz="2400" b="1" dirty="0">
                <a:latin typeface="楷体" panose="02010609060101010101" pitchFamily="49" charset="-122"/>
                <a:ea typeface="楷体" panose="02010609060101010101" pitchFamily="49" charset="-122"/>
              </a:rPr>
              <a:t>1 =&gt; (7-3)/1+1=5</a:t>
            </a:r>
          </a:p>
          <a:p>
            <a:pPr algn="ctr"/>
            <a:r>
              <a:rPr lang="zh-CN" altLang="en-US" sz="2400" b="1" dirty="0">
                <a:latin typeface="楷体" panose="02010609060101010101" pitchFamily="49" charset="-122"/>
                <a:ea typeface="楷体" panose="02010609060101010101" pitchFamily="49" charset="-122"/>
              </a:rPr>
              <a:t>步长为</a:t>
            </a:r>
            <a:r>
              <a:rPr lang="en-US" altLang="zh-CN" sz="2400" b="1" dirty="0">
                <a:latin typeface="楷体" panose="02010609060101010101" pitchFamily="49" charset="-122"/>
                <a:ea typeface="楷体" panose="02010609060101010101" pitchFamily="49" charset="-122"/>
              </a:rPr>
              <a:t>2 =&gt; (7-3)/2+1=3</a:t>
            </a:r>
          </a:p>
          <a:p>
            <a:pPr algn="ctr"/>
            <a:r>
              <a:rPr lang="zh-CN" altLang="en-US" sz="2400" b="1" dirty="0">
                <a:latin typeface="楷体" panose="02010609060101010101" pitchFamily="49" charset="-122"/>
                <a:ea typeface="楷体" panose="02010609060101010101" pitchFamily="49" charset="-122"/>
              </a:rPr>
              <a:t>步长为</a:t>
            </a:r>
            <a:r>
              <a:rPr lang="en-US" altLang="zh-CN" sz="2400" b="1" dirty="0">
                <a:latin typeface="楷体" panose="02010609060101010101" pitchFamily="49" charset="-122"/>
                <a:ea typeface="楷体" panose="02010609060101010101" pitchFamily="49" charset="-122"/>
              </a:rPr>
              <a:t>3 =&gt; (7-3)/3+1=2.33</a:t>
            </a:r>
          </a:p>
          <a:p>
            <a:pPr algn="ct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0101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imgur.com/KPyqPOB.gif">
            <a:extLst>
              <a:ext uri="{FF2B5EF4-FFF2-40B4-BE49-F238E27FC236}">
                <a16:creationId xmlns:a16="http://schemas.microsoft.com/office/drawing/2014/main" id="{16849A47-0F79-4CFC-BC27-FC57FB6564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11412" y="1311966"/>
            <a:ext cx="6276372" cy="458199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a:extLst>
              <a:ext uri="{FF2B5EF4-FFF2-40B4-BE49-F238E27FC236}">
                <a16:creationId xmlns:a16="http://schemas.microsoft.com/office/drawing/2014/main" id="{94D06799-3A79-48BC-AB12-5C5A28CEE850}"/>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7BECE5B0-8B0E-4764-BD39-5D5D8015BF22}"/>
              </a:ext>
            </a:extLst>
          </p:cNvPr>
          <p:cNvSpPr/>
          <p:nvPr/>
        </p:nvSpPr>
        <p:spPr>
          <a:xfrm>
            <a:off x="4604395" y="133044"/>
            <a:ext cx="265970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卷积过程</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5291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B5B3565-EFE6-4E75-AED0-DB1D049C47B3}"/>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D11FE5F0-074E-4906-A717-6C15A3131EB3}"/>
              </a:ext>
            </a:extLst>
          </p:cNvPr>
          <p:cNvSpPr/>
          <p:nvPr/>
        </p:nvSpPr>
        <p:spPr>
          <a:xfrm>
            <a:off x="5223154" y="133044"/>
            <a:ext cx="1422185"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问题</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矩形 3">
            <a:extLst>
              <a:ext uri="{FF2B5EF4-FFF2-40B4-BE49-F238E27FC236}">
                <a16:creationId xmlns:a16="http://schemas.microsoft.com/office/drawing/2014/main" id="{D76D1F85-6E0D-4B32-B9BB-ADC5D2CCA82B}"/>
              </a:ext>
            </a:extLst>
          </p:cNvPr>
          <p:cNvSpPr/>
          <p:nvPr/>
        </p:nvSpPr>
        <p:spPr>
          <a:xfrm>
            <a:off x="1054732" y="1339781"/>
            <a:ext cx="9613521" cy="584775"/>
          </a:xfrm>
          <a:prstGeom prst="rect">
            <a:avLst/>
          </a:prstGeom>
        </p:spPr>
        <p:txBody>
          <a:bodyPr wrap="square">
            <a:spAutoFit/>
          </a:bodyPr>
          <a:lstStyle/>
          <a:p>
            <a:pPr algn="ctr"/>
            <a:r>
              <a:rPr lang="zh-CN" altLang="en-US" sz="3200" b="1" dirty="0">
                <a:solidFill>
                  <a:srgbClr val="FF0000"/>
                </a:solidFill>
                <a:latin typeface="楷体" panose="02010609060101010101" pitchFamily="49" charset="-122"/>
                <a:ea typeface="楷体" panose="02010609060101010101" pitchFamily="49" charset="-122"/>
              </a:rPr>
              <a:t>进行以上卷积操作，边缘信息会漏掉，怎么办？？？</a:t>
            </a:r>
            <a:endParaRPr lang="en-US" altLang="zh-CN" sz="3200" b="1" dirty="0">
              <a:solidFill>
                <a:srgbClr val="FF0000"/>
              </a:solidFill>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4192CA91-1E03-441A-8EE3-67E68A7710D3}"/>
              </a:ext>
            </a:extLst>
          </p:cNvPr>
          <p:cNvSpPr/>
          <p:nvPr/>
        </p:nvSpPr>
        <p:spPr>
          <a:xfrm>
            <a:off x="1127485" y="3429000"/>
            <a:ext cx="9613521" cy="646331"/>
          </a:xfrm>
          <a:prstGeom prst="rect">
            <a:avLst/>
          </a:prstGeom>
        </p:spPr>
        <p:txBody>
          <a:bodyPr wrap="square">
            <a:spAutoFit/>
          </a:bodyPr>
          <a:lstStyle/>
          <a:p>
            <a:pPr algn="ctr"/>
            <a:r>
              <a:rPr lang="zh-CN" altLang="en-US" sz="3600" b="1" dirty="0">
                <a:latin typeface="楷体" panose="02010609060101010101" pitchFamily="49" charset="-122"/>
                <a:ea typeface="楷体" panose="02010609060101010101" pitchFamily="49" charset="-122"/>
              </a:rPr>
              <a:t>用零来填充边界</a:t>
            </a:r>
            <a:endParaRPr lang="en-US" altLang="zh-CN" sz="36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8414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1633FFE-3657-4A31-973B-01A13E4A63B1}"/>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5B8FF6A2-1294-4B30-883C-C816573C681A}"/>
              </a:ext>
            </a:extLst>
          </p:cNvPr>
          <p:cNvSpPr/>
          <p:nvPr/>
        </p:nvSpPr>
        <p:spPr>
          <a:xfrm>
            <a:off x="3985635" y="133044"/>
            <a:ext cx="389722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用零填充边界</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FDF74F97-9C55-485E-9339-F817B60548FA}"/>
              </a:ext>
            </a:extLst>
          </p:cNvPr>
          <p:cNvPicPr>
            <a:picLocks noChangeAspect="1"/>
          </p:cNvPicPr>
          <p:nvPr/>
        </p:nvPicPr>
        <p:blipFill>
          <a:blip r:embed="rId2"/>
          <a:stretch>
            <a:fillRect/>
          </a:stretch>
        </p:blipFill>
        <p:spPr>
          <a:xfrm>
            <a:off x="911707" y="1676261"/>
            <a:ext cx="3397890" cy="4217698"/>
          </a:xfrm>
          <a:prstGeom prst="rect">
            <a:avLst/>
          </a:prstGeom>
        </p:spPr>
      </p:pic>
      <p:sp>
        <p:nvSpPr>
          <p:cNvPr id="5" name="矩形 4">
            <a:extLst>
              <a:ext uri="{FF2B5EF4-FFF2-40B4-BE49-F238E27FC236}">
                <a16:creationId xmlns:a16="http://schemas.microsoft.com/office/drawing/2014/main" id="{289BF179-7E81-437C-A5F3-07B05385D30C}"/>
              </a:ext>
            </a:extLst>
          </p:cNvPr>
          <p:cNvSpPr/>
          <p:nvPr/>
        </p:nvSpPr>
        <p:spPr>
          <a:xfrm>
            <a:off x="4545495" y="1795038"/>
            <a:ext cx="7010400" cy="830997"/>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输入：</a:t>
            </a:r>
            <a:r>
              <a:rPr lang="en-US" altLang="zh-CN" sz="2400" b="1" dirty="0">
                <a:latin typeface="楷体" panose="02010609060101010101" pitchFamily="49" charset="-122"/>
                <a:ea typeface="楷体" panose="02010609060101010101" pitchFamily="49" charset="-122"/>
              </a:rPr>
              <a:t>7x7 </a:t>
            </a:r>
            <a:r>
              <a:rPr lang="zh-CN" altLang="en-US" sz="2400" b="1" dirty="0">
                <a:latin typeface="楷体" panose="02010609060101010101" pitchFamily="49" charset="-122"/>
                <a:ea typeface="楷体" panose="02010609060101010101" pitchFamily="49" charset="-122"/>
              </a:rPr>
              <a:t>卷积核：</a:t>
            </a:r>
            <a:r>
              <a:rPr lang="en-US" altLang="zh-CN" sz="2400" b="1" dirty="0">
                <a:latin typeface="楷体" panose="02010609060101010101" pitchFamily="49" charset="-122"/>
                <a:ea typeface="楷体" panose="02010609060101010101" pitchFamily="49" charset="-122"/>
              </a:rPr>
              <a:t> 3x3 </a:t>
            </a:r>
            <a:r>
              <a:rPr lang="zh-CN" altLang="en-US" sz="2400" b="1" dirty="0">
                <a:latin typeface="楷体" panose="02010609060101010101" pitchFamily="49" charset="-122"/>
                <a:ea typeface="楷体" panose="02010609060101010101" pitchFamily="49" charset="-122"/>
              </a:rPr>
              <a:t>步长：</a:t>
            </a:r>
            <a:r>
              <a:rPr lang="en-US" altLang="zh-CN" sz="2400" b="1" dirty="0">
                <a:latin typeface="楷体" panose="02010609060101010101" pitchFamily="49" charset="-122"/>
                <a:ea typeface="楷体" panose="02010609060101010101" pitchFamily="49" charset="-122"/>
              </a:rPr>
              <a:t>1  Padding:1</a:t>
            </a:r>
          </a:p>
          <a:p>
            <a:pPr algn="ctr"/>
            <a:endParaRPr lang="en-US" altLang="zh-CN" sz="2400" b="1"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95F833F5-C68F-463D-873A-62CC1EE4D8D2}"/>
              </a:ext>
            </a:extLst>
          </p:cNvPr>
          <p:cNvSpPr/>
          <p:nvPr/>
        </p:nvSpPr>
        <p:spPr>
          <a:xfrm>
            <a:off x="4545495" y="2918422"/>
            <a:ext cx="7010400" cy="1077218"/>
          </a:xfrm>
          <a:prstGeom prst="rect">
            <a:avLst/>
          </a:prstGeom>
        </p:spPr>
        <p:txBody>
          <a:bodyPr wrap="square">
            <a:spAutoFit/>
          </a:bodyPr>
          <a:lstStyle/>
          <a:p>
            <a:pPr algn="ctr"/>
            <a:r>
              <a:rPr lang="zh-CN" altLang="en-US" sz="4000" b="1" dirty="0">
                <a:latin typeface="楷体" panose="02010609060101010101" pitchFamily="49" charset="-122"/>
                <a:ea typeface="楷体" panose="02010609060101010101" pitchFamily="49" charset="-122"/>
              </a:rPr>
              <a:t>输出？？？</a:t>
            </a:r>
            <a:endParaRPr lang="en-US" altLang="zh-CN" sz="40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4EEAA78A-F2EF-4E86-9D0D-B2DF3B6AE598}"/>
              </a:ext>
            </a:extLst>
          </p:cNvPr>
          <p:cNvSpPr/>
          <p:nvPr/>
        </p:nvSpPr>
        <p:spPr>
          <a:xfrm>
            <a:off x="6281530" y="4288027"/>
            <a:ext cx="4028667" cy="923330"/>
          </a:xfrm>
          <a:prstGeom prst="rect">
            <a:avLst/>
          </a:prstGeom>
        </p:spPr>
        <p:txBody>
          <a:bodyPr wrap="none">
            <a:spAutoFit/>
          </a:bodyPr>
          <a:lstStyle/>
          <a:p>
            <a:r>
              <a:rPr lang="en-US" altLang="zh-CN" sz="5400" b="1" dirty="0">
                <a:latin typeface="楷体" panose="02010609060101010101" pitchFamily="49" charset="-122"/>
                <a:ea typeface="楷体" panose="02010609060101010101" pitchFamily="49" charset="-122"/>
              </a:rPr>
              <a:t>7x7 output!</a:t>
            </a:r>
            <a:endParaRPr lang="zh-CN" altLang="en-US" sz="5400" b="1"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29316CF2-B72C-4891-AA08-C63748564049}"/>
              </a:ext>
            </a:extLst>
          </p:cNvPr>
          <p:cNvSpPr/>
          <p:nvPr/>
        </p:nvSpPr>
        <p:spPr>
          <a:xfrm>
            <a:off x="5519532" y="3785110"/>
            <a:ext cx="5552661" cy="251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楷体" panose="02010609060101010101" pitchFamily="49" charset="-122"/>
                <a:ea typeface="楷体" panose="02010609060101010101" pitchFamily="49" charset="-122"/>
              </a:rPr>
              <a:t>一般来说，当步长为</a:t>
            </a:r>
            <a:r>
              <a:rPr lang="en-US" altLang="zh-CN" sz="2400" dirty="0">
                <a:solidFill>
                  <a:schemeClr val="tx1"/>
                </a:solidFill>
                <a:latin typeface="楷体" panose="02010609060101010101" pitchFamily="49" charset="-122"/>
                <a:ea typeface="楷体" panose="02010609060101010101" pitchFamily="49" charset="-122"/>
              </a:rPr>
              <a:t>1</a:t>
            </a:r>
            <a:r>
              <a:rPr lang="zh-CN" altLang="en-US" sz="2400" dirty="0">
                <a:solidFill>
                  <a:schemeClr val="tx1"/>
                </a:solidFill>
                <a:latin typeface="楷体" panose="02010609060101010101" pitchFamily="49" charset="-122"/>
                <a:ea typeface="楷体" panose="02010609060101010101" pitchFamily="49" charset="-122"/>
              </a:rPr>
              <a:t>，卷积核为</a:t>
            </a:r>
            <a:r>
              <a:rPr lang="en-US" altLang="zh-CN" sz="2400" dirty="0" err="1">
                <a:solidFill>
                  <a:schemeClr val="tx1"/>
                </a:solidFill>
                <a:latin typeface="楷体" panose="02010609060101010101" pitchFamily="49" charset="-122"/>
                <a:ea typeface="楷体" panose="02010609060101010101" pitchFamily="49" charset="-122"/>
              </a:rPr>
              <a:t>FxF</a:t>
            </a:r>
            <a:r>
              <a:rPr lang="zh-CN" altLang="en-US" sz="2400" dirty="0">
                <a:solidFill>
                  <a:schemeClr val="tx1"/>
                </a:solidFill>
                <a:latin typeface="楷体" panose="02010609060101010101" pitchFamily="49" charset="-122"/>
                <a:ea typeface="楷体" panose="02010609060101010101" pitchFamily="49" charset="-122"/>
              </a:rPr>
              <a:t>时，零填充为：</a:t>
            </a:r>
            <a:endParaRPr lang="en-US" altLang="zh-CN" sz="2400" dirty="0">
              <a:solidFill>
                <a:schemeClr val="tx1"/>
              </a:solidFill>
              <a:latin typeface="楷体" panose="02010609060101010101" pitchFamily="49" charset="-122"/>
              <a:ea typeface="楷体" panose="02010609060101010101" pitchFamily="49" charset="-122"/>
            </a:endParaRPr>
          </a:p>
          <a:p>
            <a:pPr algn="ctr"/>
            <a:r>
              <a:rPr lang="en-US" altLang="zh-CN" sz="2400" dirty="0">
                <a:solidFill>
                  <a:schemeClr val="tx1"/>
                </a:solidFill>
                <a:latin typeface="楷体" panose="02010609060101010101" pitchFamily="49" charset="-122"/>
                <a:ea typeface="楷体" panose="02010609060101010101" pitchFamily="49" charset="-122"/>
              </a:rPr>
              <a:t>(F-1)/2</a:t>
            </a:r>
          </a:p>
          <a:p>
            <a:pPr algn="ctr"/>
            <a:r>
              <a:rPr lang="zh-CN" altLang="en-US" sz="2400" dirty="0">
                <a:solidFill>
                  <a:schemeClr val="tx1"/>
                </a:solidFill>
                <a:latin typeface="楷体" panose="02010609060101010101" pitchFamily="49" charset="-122"/>
                <a:ea typeface="楷体" panose="02010609060101010101" pitchFamily="49" charset="-122"/>
              </a:rPr>
              <a:t>例如：</a:t>
            </a:r>
            <a:r>
              <a:rPr lang="en-US" altLang="zh-CN" sz="2400" dirty="0">
                <a:solidFill>
                  <a:schemeClr val="tx1"/>
                </a:solidFill>
                <a:latin typeface="楷体" panose="02010609060101010101" pitchFamily="49" charset="-122"/>
                <a:ea typeface="楷体" panose="02010609060101010101" pitchFamily="49" charset="-122"/>
              </a:rPr>
              <a:t> F = 3 =&gt; </a:t>
            </a:r>
            <a:r>
              <a:rPr lang="zh-CN" altLang="en-US" sz="2400" dirty="0">
                <a:solidFill>
                  <a:schemeClr val="tx1"/>
                </a:solidFill>
                <a:latin typeface="楷体" panose="02010609060101010101" pitchFamily="49" charset="-122"/>
                <a:ea typeface="楷体" panose="02010609060101010101" pitchFamily="49" charset="-122"/>
              </a:rPr>
              <a:t>零填充为</a:t>
            </a:r>
            <a:r>
              <a:rPr lang="en-US" altLang="zh-CN" sz="2400" dirty="0">
                <a:solidFill>
                  <a:schemeClr val="tx1"/>
                </a:solidFill>
                <a:latin typeface="楷体" panose="02010609060101010101" pitchFamily="49" charset="-122"/>
                <a:ea typeface="楷体" panose="02010609060101010101" pitchFamily="49" charset="-122"/>
              </a:rPr>
              <a:t> 1</a:t>
            </a:r>
          </a:p>
          <a:p>
            <a:pPr algn="ctr"/>
            <a:r>
              <a:rPr lang="en-US" altLang="zh-CN" sz="2400" dirty="0">
                <a:solidFill>
                  <a:schemeClr val="tx1"/>
                </a:solidFill>
                <a:latin typeface="楷体" panose="02010609060101010101" pitchFamily="49" charset="-122"/>
                <a:ea typeface="楷体" panose="02010609060101010101" pitchFamily="49" charset="-122"/>
              </a:rPr>
              <a:t> F = 5 =&gt; </a:t>
            </a:r>
            <a:r>
              <a:rPr lang="zh-CN" altLang="en-US" sz="2400" dirty="0">
                <a:solidFill>
                  <a:schemeClr val="tx1"/>
                </a:solidFill>
                <a:latin typeface="楷体" panose="02010609060101010101" pitchFamily="49" charset="-122"/>
                <a:ea typeface="楷体" panose="02010609060101010101" pitchFamily="49" charset="-122"/>
              </a:rPr>
              <a:t>零填充为</a:t>
            </a:r>
            <a:r>
              <a:rPr lang="en-US" altLang="zh-CN" sz="2400" dirty="0">
                <a:solidFill>
                  <a:schemeClr val="tx1"/>
                </a:solidFill>
                <a:latin typeface="楷体" panose="02010609060101010101" pitchFamily="49" charset="-122"/>
                <a:ea typeface="楷体" panose="02010609060101010101" pitchFamily="49" charset="-122"/>
              </a:rPr>
              <a:t> 2</a:t>
            </a:r>
          </a:p>
          <a:p>
            <a:pPr algn="ctr"/>
            <a:r>
              <a:rPr lang="en-US" altLang="zh-CN" sz="2400" dirty="0">
                <a:solidFill>
                  <a:schemeClr val="tx1"/>
                </a:solidFill>
                <a:latin typeface="楷体" panose="02010609060101010101" pitchFamily="49" charset="-122"/>
                <a:ea typeface="楷体" panose="02010609060101010101" pitchFamily="49" charset="-122"/>
              </a:rPr>
              <a:t> F = 7 =&gt; </a:t>
            </a:r>
            <a:r>
              <a:rPr lang="zh-CN" altLang="en-US" sz="2400" dirty="0">
                <a:solidFill>
                  <a:schemeClr val="tx1"/>
                </a:solidFill>
                <a:latin typeface="楷体" panose="02010609060101010101" pitchFamily="49" charset="-122"/>
                <a:ea typeface="楷体" panose="02010609060101010101" pitchFamily="49" charset="-122"/>
              </a:rPr>
              <a:t>零填充为</a:t>
            </a:r>
            <a:r>
              <a:rPr lang="en-US" altLang="zh-CN" sz="2400" dirty="0">
                <a:solidFill>
                  <a:schemeClr val="tx1"/>
                </a:solidFill>
                <a:latin typeface="楷体" panose="02010609060101010101" pitchFamily="49" charset="-122"/>
                <a:ea typeface="楷体" panose="02010609060101010101" pitchFamily="49" charset="-122"/>
              </a:rPr>
              <a:t> 3</a:t>
            </a:r>
            <a:endParaRPr lang="zh-CN" altLang="en-US" sz="24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4580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4935234-C6E1-4B41-9CF4-03D6AAFF4EAE}"/>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44EF6345-6956-4F48-8701-91A2D9710DD3}"/>
              </a:ext>
            </a:extLst>
          </p:cNvPr>
          <p:cNvSpPr/>
          <p:nvPr/>
        </p:nvSpPr>
        <p:spPr>
          <a:xfrm>
            <a:off x="5223151" y="133044"/>
            <a:ext cx="1422184"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举例</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52D36B0D-BA81-4C09-BA34-95D6699AF564}"/>
              </a:ext>
            </a:extLst>
          </p:cNvPr>
          <p:cNvPicPr>
            <a:picLocks noChangeAspect="1"/>
          </p:cNvPicPr>
          <p:nvPr/>
        </p:nvPicPr>
        <p:blipFill>
          <a:blip r:embed="rId2"/>
          <a:stretch>
            <a:fillRect/>
          </a:stretch>
        </p:blipFill>
        <p:spPr>
          <a:xfrm>
            <a:off x="8674582" y="1685303"/>
            <a:ext cx="2714625" cy="2162175"/>
          </a:xfrm>
          <a:prstGeom prst="rect">
            <a:avLst/>
          </a:prstGeom>
        </p:spPr>
      </p:pic>
      <p:sp>
        <p:nvSpPr>
          <p:cNvPr id="5" name="矩形 4">
            <a:extLst>
              <a:ext uri="{FF2B5EF4-FFF2-40B4-BE49-F238E27FC236}">
                <a16:creationId xmlns:a16="http://schemas.microsoft.com/office/drawing/2014/main" id="{785F0272-96E8-44B3-8517-706BAE354DF5}"/>
              </a:ext>
            </a:extLst>
          </p:cNvPr>
          <p:cNvSpPr/>
          <p:nvPr/>
        </p:nvSpPr>
        <p:spPr>
          <a:xfrm>
            <a:off x="1200253" y="2000717"/>
            <a:ext cx="5268670" cy="1994923"/>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输入：   </a:t>
            </a:r>
            <a:r>
              <a:rPr lang="en-US" altLang="zh-CN" sz="2400" b="1" dirty="0">
                <a:solidFill>
                  <a:srgbClr val="00B0F0"/>
                </a:solidFill>
                <a:latin typeface="楷体" panose="02010609060101010101" pitchFamily="49" charset="-122"/>
                <a:ea typeface="楷体" panose="02010609060101010101" pitchFamily="49" charset="-122"/>
              </a:rPr>
              <a:t>32</a:t>
            </a:r>
            <a:r>
              <a:rPr lang="en-US" altLang="zh-CN" sz="2400" b="1" dirty="0">
                <a:latin typeface="楷体" panose="02010609060101010101" pitchFamily="49" charset="-122"/>
                <a:ea typeface="楷体" panose="02010609060101010101" pitchFamily="49" charset="-122"/>
              </a:rPr>
              <a:t>x</a:t>
            </a:r>
            <a:r>
              <a:rPr lang="en-US" altLang="zh-CN" sz="2400" b="1" dirty="0">
                <a:solidFill>
                  <a:srgbClr val="00B0F0"/>
                </a:solidFill>
                <a:latin typeface="楷体" panose="02010609060101010101" pitchFamily="49" charset="-122"/>
                <a:ea typeface="楷体" panose="02010609060101010101" pitchFamily="49" charset="-122"/>
              </a:rPr>
              <a:t>32</a:t>
            </a:r>
            <a:r>
              <a:rPr lang="en-US" altLang="zh-CN" sz="2400" b="1" dirty="0">
                <a:latin typeface="楷体" panose="02010609060101010101" pitchFamily="49" charset="-122"/>
                <a:ea typeface="楷体" panose="02010609060101010101" pitchFamily="49" charset="-122"/>
              </a:rPr>
              <a:t>x3</a:t>
            </a:r>
          </a:p>
          <a:p>
            <a:pPr algn="ct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卷积核：  </a:t>
            </a:r>
            <a:r>
              <a:rPr lang="en-US" altLang="zh-CN" sz="2400" b="1" dirty="0">
                <a:solidFill>
                  <a:srgbClr val="FF0000"/>
                </a:solidFill>
                <a:latin typeface="楷体" panose="02010609060101010101" pitchFamily="49" charset="-122"/>
                <a:ea typeface="楷体" panose="02010609060101010101" pitchFamily="49" charset="-122"/>
              </a:rPr>
              <a:t>10</a:t>
            </a:r>
            <a:r>
              <a:rPr lang="zh-CN" altLang="en-US" sz="2400" b="1" dirty="0">
                <a:latin typeface="楷体" panose="02010609060101010101" pitchFamily="49" charset="-122"/>
                <a:ea typeface="楷体" panose="02010609060101010101" pitchFamily="49" charset="-122"/>
              </a:rPr>
              <a:t>   </a:t>
            </a:r>
            <a:r>
              <a:rPr lang="en-US" altLang="zh-CN" sz="2400" b="1" dirty="0">
                <a:solidFill>
                  <a:srgbClr val="92D050"/>
                </a:solidFill>
                <a:latin typeface="楷体" panose="02010609060101010101" pitchFamily="49" charset="-122"/>
                <a:ea typeface="楷体" panose="02010609060101010101" pitchFamily="49" charset="-122"/>
              </a:rPr>
              <a:t>5</a:t>
            </a:r>
            <a:r>
              <a:rPr lang="en-US" altLang="zh-CN" sz="2400" b="1" dirty="0">
                <a:latin typeface="楷体" panose="02010609060101010101" pitchFamily="49" charset="-122"/>
                <a:ea typeface="楷体" panose="02010609060101010101" pitchFamily="49" charset="-122"/>
              </a:rPr>
              <a:t>x</a:t>
            </a:r>
            <a:r>
              <a:rPr lang="en-US" altLang="zh-CN" sz="2400" b="1" dirty="0">
                <a:solidFill>
                  <a:srgbClr val="92D050"/>
                </a:solidFill>
                <a:latin typeface="楷体" panose="02010609060101010101" pitchFamily="49" charset="-122"/>
                <a:ea typeface="楷体" panose="02010609060101010101" pitchFamily="49" charset="-122"/>
              </a:rPr>
              <a:t>5</a:t>
            </a:r>
            <a:r>
              <a:rPr lang="en-US" altLang="zh-CN" sz="2400" b="1" dirty="0">
                <a:latin typeface="楷体" panose="02010609060101010101" pitchFamily="49" charset="-122"/>
                <a:ea typeface="楷体" panose="02010609060101010101" pitchFamily="49" charset="-122"/>
              </a:rPr>
              <a:t> </a:t>
            </a:r>
          </a:p>
          <a:p>
            <a:pPr algn="ctr"/>
            <a:r>
              <a:rPr lang="zh-CN" altLang="en-US" sz="2400" b="1" dirty="0">
                <a:latin typeface="楷体" panose="02010609060101010101" pitchFamily="49" charset="-122"/>
                <a:ea typeface="楷体" panose="02010609060101010101" pitchFamily="49" charset="-122"/>
              </a:rPr>
              <a:t>步长：          </a:t>
            </a:r>
            <a:r>
              <a:rPr lang="en-US" altLang="zh-CN" sz="2400" b="1" dirty="0">
                <a:solidFill>
                  <a:srgbClr val="FFC000"/>
                </a:solidFill>
                <a:latin typeface="楷体" panose="02010609060101010101" pitchFamily="49" charset="-122"/>
                <a:ea typeface="楷体" panose="02010609060101010101" pitchFamily="49" charset="-122"/>
              </a:rPr>
              <a:t>1 </a:t>
            </a:r>
            <a:r>
              <a:rPr lang="en-US" altLang="zh-CN" sz="2400" b="1" dirty="0">
                <a:latin typeface="楷体" panose="02010609060101010101" pitchFamily="49" charset="-122"/>
                <a:ea typeface="楷体" panose="02010609060101010101" pitchFamily="49" charset="-122"/>
              </a:rPr>
              <a:t> </a:t>
            </a:r>
          </a:p>
          <a:p>
            <a:pPr algn="ctr"/>
            <a:r>
              <a:rPr lang="en-US" altLang="zh-CN" sz="2400" b="1" dirty="0">
                <a:latin typeface="楷体" panose="02010609060101010101" pitchFamily="49" charset="-122"/>
                <a:ea typeface="楷体" panose="02010609060101010101" pitchFamily="49" charset="-122"/>
              </a:rPr>
              <a:t>Padding:       </a:t>
            </a:r>
            <a:r>
              <a:rPr lang="en-US" altLang="zh-CN" sz="2400" b="1" dirty="0">
                <a:solidFill>
                  <a:srgbClr val="7030A0"/>
                </a:solidFill>
                <a:latin typeface="楷体" panose="02010609060101010101" pitchFamily="49" charset="-122"/>
                <a:ea typeface="楷体" panose="02010609060101010101" pitchFamily="49" charset="-122"/>
              </a:rPr>
              <a:t>2</a:t>
            </a:r>
          </a:p>
          <a:p>
            <a:pPr algn="ctr"/>
            <a:endParaRPr lang="en-US" altLang="zh-CN" sz="2400" b="1"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CC9CE6C4-9E22-4BB7-9F62-61F679726B57}"/>
              </a:ext>
            </a:extLst>
          </p:cNvPr>
          <p:cNvSpPr/>
          <p:nvPr/>
        </p:nvSpPr>
        <p:spPr>
          <a:xfrm>
            <a:off x="802793" y="1379540"/>
            <a:ext cx="993913" cy="830997"/>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例：</a:t>
            </a: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BE2D2E91-E1A0-4F0B-958B-94FB9177E47E}"/>
              </a:ext>
            </a:extLst>
          </p:cNvPr>
          <p:cNvSpPr/>
          <p:nvPr/>
        </p:nvSpPr>
        <p:spPr>
          <a:xfrm>
            <a:off x="185530" y="3601154"/>
            <a:ext cx="7010400" cy="1015663"/>
          </a:xfrm>
          <a:prstGeom prst="rect">
            <a:avLst/>
          </a:prstGeom>
        </p:spPr>
        <p:txBody>
          <a:bodyPr wrap="square">
            <a:spAutoFit/>
          </a:bodyPr>
          <a:lstStyle/>
          <a:p>
            <a:pPr algn="ctr"/>
            <a:r>
              <a:rPr lang="zh-CN" altLang="en-US" sz="3600" b="1" dirty="0">
                <a:solidFill>
                  <a:srgbClr val="FF0000"/>
                </a:solidFill>
                <a:latin typeface="楷体" panose="02010609060101010101" pitchFamily="49" charset="-122"/>
                <a:ea typeface="楷体" panose="02010609060101010101" pitchFamily="49" charset="-122"/>
              </a:rPr>
              <a:t>输出？？？</a:t>
            </a:r>
            <a:endParaRPr lang="en-US" altLang="zh-CN" sz="3600" b="1" dirty="0">
              <a:solidFill>
                <a:srgbClr val="FF0000"/>
              </a:solidFill>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8" name="矩形 7">
            <a:extLst>
              <a:ext uri="{FF2B5EF4-FFF2-40B4-BE49-F238E27FC236}">
                <a16:creationId xmlns:a16="http://schemas.microsoft.com/office/drawing/2014/main" id="{089619F7-4C15-46E1-ACCB-04636D6BBD6C}"/>
              </a:ext>
            </a:extLst>
          </p:cNvPr>
          <p:cNvSpPr/>
          <p:nvPr/>
        </p:nvSpPr>
        <p:spPr>
          <a:xfrm>
            <a:off x="1796706" y="5293924"/>
            <a:ext cx="5775940" cy="923330"/>
          </a:xfrm>
          <a:prstGeom prst="rect">
            <a:avLst/>
          </a:prstGeom>
        </p:spPr>
        <p:txBody>
          <a:bodyPr wrap="none">
            <a:spAutoFit/>
          </a:bodyPr>
          <a:lstStyle/>
          <a:p>
            <a:r>
              <a:rPr lang="en-US" altLang="zh-CN" sz="5400" b="1" dirty="0">
                <a:latin typeface="楷体" panose="02010609060101010101" pitchFamily="49" charset="-122"/>
                <a:ea typeface="楷体" panose="02010609060101010101" pitchFamily="49" charset="-122"/>
              </a:rPr>
              <a:t>32x32x</a:t>
            </a:r>
            <a:r>
              <a:rPr lang="en-US" altLang="zh-CN" sz="5400" b="1" dirty="0">
                <a:solidFill>
                  <a:srgbClr val="FF0000"/>
                </a:solidFill>
                <a:latin typeface="楷体" panose="02010609060101010101" pitchFamily="49" charset="-122"/>
                <a:ea typeface="楷体" panose="02010609060101010101" pitchFamily="49" charset="-122"/>
              </a:rPr>
              <a:t>10</a:t>
            </a:r>
            <a:r>
              <a:rPr lang="en-US" altLang="zh-CN" sz="5400" b="1" dirty="0">
                <a:latin typeface="楷体" panose="02010609060101010101" pitchFamily="49" charset="-122"/>
                <a:ea typeface="楷体" panose="02010609060101010101" pitchFamily="49" charset="-122"/>
              </a:rPr>
              <a:t> output!</a:t>
            </a:r>
            <a:endParaRPr lang="zh-CN" altLang="en-US" sz="5400" b="1" dirty="0">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FA728B20-AEBD-429B-8714-09D9177C8B17}"/>
              </a:ext>
            </a:extLst>
          </p:cNvPr>
          <p:cNvSpPr/>
          <p:nvPr/>
        </p:nvSpPr>
        <p:spPr>
          <a:xfrm>
            <a:off x="1796706" y="4395750"/>
            <a:ext cx="5061001" cy="707886"/>
          </a:xfrm>
          <a:prstGeom prst="rect">
            <a:avLst/>
          </a:prstGeom>
        </p:spPr>
        <p:txBody>
          <a:bodyPr wrap="none">
            <a:spAutoFit/>
          </a:bodyPr>
          <a:lstStyle/>
          <a:p>
            <a:r>
              <a:rPr lang="en-US" altLang="zh-CN" sz="4000" dirty="0">
                <a:latin typeface="楷体" panose="02010609060101010101" pitchFamily="49" charset="-122"/>
                <a:ea typeface="楷体" panose="02010609060101010101" pitchFamily="49" charset="-122"/>
              </a:rPr>
              <a:t>(</a:t>
            </a:r>
            <a:r>
              <a:rPr lang="en-US" altLang="zh-CN" sz="4000" b="1" dirty="0">
                <a:solidFill>
                  <a:schemeClr val="accent1"/>
                </a:solidFill>
                <a:latin typeface="楷体" panose="02010609060101010101" pitchFamily="49" charset="-122"/>
                <a:ea typeface="楷体" panose="02010609060101010101" pitchFamily="49" charset="-122"/>
              </a:rPr>
              <a:t>32</a:t>
            </a:r>
            <a:r>
              <a:rPr lang="en-US" altLang="zh-CN" sz="4000" b="1" dirty="0">
                <a:latin typeface="楷体" panose="02010609060101010101" pitchFamily="49" charset="-122"/>
                <a:ea typeface="楷体" panose="02010609060101010101" pitchFamily="49" charset="-122"/>
              </a:rPr>
              <a:t>+2*</a:t>
            </a:r>
            <a:r>
              <a:rPr lang="en-US" altLang="zh-CN" sz="4000" b="1" dirty="0">
                <a:solidFill>
                  <a:schemeClr val="accent3">
                    <a:lumMod val="75000"/>
                  </a:schemeClr>
                </a:solidFill>
                <a:latin typeface="楷体" panose="02010609060101010101" pitchFamily="49" charset="-122"/>
                <a:ea typeface="楷体" panose="02010609060101010101" pitchFamily="49" charset="-122"/>
              </a:rPr>
              <a:t>2</a:t>
            </a:r>
            <a:r>
              <a:rPr lang="en-US" altLang="zh-CN" sz="4000" b="1" dirty="0">
                <a:latin typeface="楷体" panose="02010609060101010101" pitchFamily="49" charset="-122"/>
                <a:ea typeface="楷体" panose="02010609060101010101" pitchFamily="49" charset="-122"/>
              </a:rPr>
              <a:t>-</a:t>
            </a:r>
            <a:r>
              <a:rPr lang="en-US" altLang="zh-CN" sz="4000" b="1" dirty="0">
                <a:solidFill>
                  <a:schemeClr val="accent6">
                    <a:lumMod val="75000"/>
                  </a:schemeClr>
                </a:solidFill>
                <a:latin typeface="楷体" panose="02010609060101010101" pitchFamily="49" charset="-122"/>
                <a:ea typeface="楷体" panose="02010609060101010101" pitchFamily="49" charset="-122"/>
              </a:rPr>
              <a:t>5</a:t>
            </a:r>
            <a:r>
              <a:rPr lang="en-US" altLang="zh-CN" sz="4000" b="1" dirty="0">
                <a:latin typeface="楷体" panose="02010609060101010101" pitchFamily="49" charset="-122"/>
                <a:ea typeface="楷体" panose="02010609060101010101" pitchFamily="49" charset="-122"/>
              </a:rPr>
              <a:t>)/</a:t>
            </a:r>
            <a:r>
              <a:rPr lang="en-US" altLang="zh-CN" sz="4000" b="1" dirty="0">
                <a:solidFill>
                  <a:schemeClr val="accent4"/>
                </a:solidFill>
                <a:latin typeface="楷体" panose="02010609060101010101" pitchFamily="49" charset="-122"/>
                <a:ea typeface="楷体" panose="02010609060101010101" pitchFamily="49" charset="-122"/>
              </a:rPr>
              <a:t>1</a:t>
            </a:r>
            <a:r>
              <a:rPr lang="en-US" altLang="zh-CN" sz="4000" b="1" dirty="0">
                <a:latin typeface="楷体" panose="02010609060101010101" pitchFamily="49" charset="-122"/>
                <a:ea typeface="楷体" panose="02010609060101010101" pitchFamily="49" charset="-122"/>
              </a:rPr>
              <a:t>+1 = 32</a:t>
            </a:r>
            <a:endParaRPr lang="zh-CN" altLang="en-US"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3033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2F4471A-7847-4EFF-8432-3FACA198E7B9}"/>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2ADC21ED-6AF0-47A9-848D-2B64ABB6E2A8}"/>
              </a:ext>
            </a:extLst>
          </p:cNvPr>
          <p:cNvSpPr/>
          <p:nvPr/>
        </p:nvSpPr>
        <p:spPr>
          <a:xfrm>
            <a:off x="5223151" y="133044"/>
            <a:ext cx="1422184"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举例</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FA0AFA92-11DE-4916-864C-70BC22ACBAE9}"/>
              </a:ext>
            </a:extLst>
          </p:cNvPr>
          <p:cNvPicPr>
            <a:picLocks noChangeAspect="1"/>
          </p:cNvPicPr>
          <p:nvPr/>
        </p:nvPicPr>
        <p:blipFill>
          <a:blip r:embed="rId2"/>
          <a:stretch>
            <a:fillRect/>
          </a:stretch>
        </p:blipFill>
        <p:spPr>
          <a:xfrm>
            <a:off x="8674582" y="1685303"/>
            <a:ext cx="2714625" cy="2162175"/>
          </a:xfrm>
          <a:prstGeom prst="rect">
            <a:avLst/>
          </a:prstGeom>
        </p:spPr>
      </p:pic>
      <p:sp>
        <p:nvSpPr>
          <p:cNvPr id="6" name="矩形 5">
            <a:extLst>
              <a:ext uri="{FF2B5EF4-FFF2-40B4-BE49-F238E27FC236}">
                <a16:creationId xmlns:a16="http://schemas.microsoft.com/office/drawing/2014/main" id="{200713FB-FE00-43C4-8271-298417BB7AE2}"/>
              </a:ext>
            </a:extLst>
          </p:cNvPr>
          <p:cNvSpPr/>
          <p:nvPr/>
        </p:nvSpPr>
        <p:spPr>
          <a:xfrm>
            <a:off x="802793" y="1379540"/>
            <a:ext cx="993913" cy="830997"/>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例：</a:t>
            </a: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4851F7AE-69C4-4465-A449-C9AAF8E911BA}"/>
              </a:ext>
            </a:extLst>
          </p:cNvPr>
          <p:cNvSpPr/>
          <p:nvPr/>
        </p:nvSpPr>
        <p:spPr>
          <a:xfrm>
            <a:off x="1417982" y="3657085"/>
            <a:ext cx="7010400" cy="1015663"/>
          </a:xfrm>
          <a:prstGeom prst="rect">
            <a:avLst/>
          </a:prstGeom>
        </p:spPr>
        <p:txBody>
          <a:bodyPr wrap="square">
            <a:spAutoFit/>
          </a:bodyPr>
          <a:lstStyle/>
          <a:p>
            <a:pPr algn="ctr"/>
            <a:r>
              <a:rPr lang="zh-CN" altLang="en-US" sz="3600" b="1" dirty="0">
                <a:solidFill>
                  <a:srgbClr val="FF0000"/>
                </a:solidFill>
                <a:latin typeface="楷体" panose="02010609060101010101" pitchFamily="49" charset="-122"/>
                <a:ea typeface="楷体" panose="02010609060101010101" pitchFamily="49" charset="-122"/>
              </a:rPr>
              <a:t>这一层有多少参数？？？</a:t>
            </a:r>
            <a:endParaRPr lang="en-US" altLang="zh-CN" sz="3600" b="1" dirty="0">
              <a:solidFill>
                <a:srgbClr val="FF0000"/>
              </a:solidFill>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8" name="矩形 7">
            <a:extLst>
              <a:ext uri="{FF2B5EF4-FFF2-40B4-BE49-F238E27FC236}">
                <a16:creationId xmlns:a16="http://schemas.microsoft.com/office/drawing/2014/main" id="{F22ECD1F-3907-4FAA-953F-0B9639170282}"/>
              </a:ext>
            </a:extLst>
          </p:cNvPr>
          <p:cNvSpPr/>
          <p:nvPr/>
        </p:nvSpPr>
        <p:spPr>
          <a:xfrm>
            <a:off x="2541074" y="4833023"/>
            <a:ext cx="4764216" cy="707886"/>
          </a:xfrm>
          <a:prstGeom prst="rect">
            <a:avLst/>
          </a:prstGeom>
        </p:spPr>
        <p:txBody>
          <a:bodyPr wrap="square">
            <a:spAutoFit/>
          </a:bodyPr>
          <a:lstStyle/>
          <a:p>
            <a:r>
              <a:rPr lang="en-US" altLang="zh-CN" sz="4000" b="1" dirty="0">
                <a:solidFill>
                  <a:srgbClr val="92D050"/>
                </a:solidFill>
                <a:latin typeface="楷体" panose="02010609060101010101" pitchFamily="49" charset="-122"/>
                <a:ea typeface="楷体" panose="02010609060101010101" pitchFamily="49" charset="-122"/>
              </a:rPr>
              <a:t>5</a:t>
            </a:r>
            <a:r>
              <a:rPr lang="en-US" altLang="zh-CN" sz="4000" b="1" dirty="0">
                <a:latin typeface="楷体" panose="02010609060101010101" pitchFamily="49" charset="-122"/>
                <a:ea typeface="楷体" panose="02010609060101010101" pitchFamily="49" charset="-122"/>
              </a:rPr>
              <a:t>*</a:t>
            </a:r>
            <a:r>
              <a:rPr lang="en-US" altLang="zh-CN" sz="4000" b="1" dirty="0">
                <a:solidFill>
                  <a:srgbClr val="92D050"/>
                </a:solidFill>
                <a:latin typeface="楷体" panose="02010609060101010101" pitchFamily="49" charset="-122"/>
                <a:ea typeface="楷体" panose="02010609060101010101" pitchFamily="49" charset="-122"/>
              </a:rPr>
              <a:t>5</a:t>
            </a:r>
            <a:r>
              <a:rPr lang="en-US" altLang="zh-CN" sz="4000" b="1" dirty="0">
                <a:latin typeface="楷体" panose="02010609060101010101" pitchFamily="49" charset="-122"/>
                <a:ea typeface="楷体" panose="02010609060101010101" pitchFamily="49" charset="-122"/>
              </a:rPr>
              <a:t>*3 + 1 = 76</a:t>
            </a:r>
            <a:endParaRPr lang="zh-CN" altLang="en-US" sz="4000" b="1" dirty="0">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3D8844A3-F962-454A-802F-3CC0FDE1D4D0}"/>
              </a:ext>
            </a:extLst>
          </p:cNvPr>
          <p:cNvSpPr/>
          <p:nvPr/>
        </p:nvSpPr>
        <p:spPr>
          <a:xfrm>
            <a:off x="1200253" y="2000717"/>
            <a:ext cx="5268670" cy="1994923"/>
          </a:xfrm>
          <a:prstGeom prst="rect">
            <a:avLst/>
          </a:prstGeom>
        </p:spPr>
        <p:txBody>
          <a:bodyPr wrap="square">
            <a:spAutoFit/>
          </a:bodyPr>
          <a:lstStyle/>
          <a:p>
            <a:pPr algn="ctr"/>
            <a:r>
              <a:rPr lang="zh-CN" altLang="en-US" sz="2400" b="1" dirty="0">
                <a:latin typeface="楷体" panose="02010609060101010101" pitchFamily="49" charset="-122"/>
                <a:ea typeface="楷体" panose="02010609060101010101" pitchFamily="49" charset="-122"/>
              </a:rPr>
              <a:t>输入：   </a:t>
            </a:r>
            <a:r>
              <a:rPr lang="en-US" altLang="zh-CN" sz="2400" b="1" dirty="0">
                <a:solidFill>
                  <a:srgbClr val="00B0F0"/>
                </a:solidFill>
                <a:latin typeface="楷体" panose="02010609060101010101" pitchFamily="49" charset="-122"/>
                <a:ea typeface="楷体" panose="02010609060101010101" pitchFamily="49" charset="-122"/>
              </a:rPr>
              <a:t>32</a:t>
            </a:r>
            <a:r>
              <a:rPr lang="en-US" altLang="zh-CN" sz="2400" b="1" dirty="0">
                <a:latin typeface="楷体" panose="02010609060101010101" pitchFamily="49" charset="-122"/>
                <a:ea typeface="楷体" panose="02010609060101010101" pitchFamily="49" charset="-122"/>
              </a:rPr>
              <a:t>x</a:t>
            </a:r>
            <a:r>
              <a:rPr lang="en-US" altLang="zh-CN" sz="2400" b="1" dirty="0">
                <a:solidFill>
                  <a:srgbClr val="00B0F0"/>
                </a:solidFill>
                <a:latin typeface="楷体" panose="02010609060101010101" pitchFamily="49" charset="-122"/>
                <a:ea typeface="楷体" panose="02010609060101010101" pitchFamily="49" charset="-122"/>
              </a:rPr>
              <a:t>32</a:t>
            </a:r>
            <a:r>
              <a:rPr lang="en-US" altLang="zh-CN" sz="2400" b="1" dirty="0">
                <a:latin typeface="楷体" panose="02010609060101010101" pitchFamily="49" charset="-122"/>
                <a:ea typeface="楷体" panose="02010609060101010101" pitchFamily="49" charset="-122"/>
              </a:rPr>
              <a:t>x3</a:t>
            </a:r>
          </a:p>
          <a:p>
            <a:pPr algn="ct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卷积核：  </a:t>
            </a:r>
            <a:r>
              <a:rPr lang="en-US" altLang="zh-CN" sz="2400" b="1" dirty="0">
                <a:solidFill>
                  <a:srgbClr val="FF0000"/>
                </a:solidFill>
                <a:latin typeface="楷体" panose="02010609060101010101" pitchFamily="49" charset="-122"/>
                <a:ea typeface="楷体" panose="02010609060101010101" pitchFamily="49" charset="-122"/>
              </a:rPr>
              <a:t>10</a:t>
            </a:r>
            <a:r>
              <a:rPr lang="zh-CN" altLang="en-US" sz="2400" b="1" dirty="0">
                <a:latin typeface="楷体" panose="02010609060101010101" pitchFamily="49" charset="-122"/>
                <a:ea typeface="楷体" panose="02010609060101010101" pitchFamily="49" charset="-122"/>
              </a:rPr>
              <a:t>   </a:t>
            </a:r>
            <a:r>
              <a:rPr lang="en-US" altLang="zh-CN" sz="2400" b="1" dirty="0">
                <a:solidFill>
                  <a:srgbClr val="92D050"/>
                </a:solidFill>
                <a:latin typeface="楷体" panose="02010609060101010101" pitchFamily="49" charset="-122"/>
                <a:ea typeface="楷体" panose="02010609060101010101" pitchFamily="49" charset="-122"/>
              </a:rPr>
              <a:t>5</a:t>
            </a:r>
            <a:r>
              <a:rPr lang="en-US" altLang="zh-CN" sz="2400" b="1" dirty="0">
                <a:latin typeface="楷体" panose="02010609060101010101" pitchFamily="49" charset="-122"/>
                <a:ea typeface="楷体" panose="02010609060101010101" pitchFamily="49" charset="-122"/>
              </a:rPr>
              <a:t>x</a:t>
            </a:r>
            <a:r>
              <a:rPr lang="en-US" altLang="zh-CN" sz="2400" b="1" dirty="0">
                <a:solidFill>
                  <a:srgbClr val="92D050"/>
                </a:solidFill>
                <a:latin typeface="楷体" panose="02010609060101010101" pitchFamily="49" charset="-122"/>
                <a:ea typeface="楷体" panose="02010609060101010101" pitchFamily="49" charset="-122"/>
              </a:rPr>
              <a:t>5</a:t>
            </a:r>
            <a:r>
              <a:rPr lang="en-US" altLang="zh-CN" sz="2400" b="1" dirty="0">
                <a:latin typeface="楷体" panose="02010609060101010101" pitchFamily="49" charset="-122"/>
                <a:ea typeface="楷体" panose="02010609060101010101" pitchFamily="49" charset="-122"/>
              </a:rPr>
              <a:t> </a:t>
            </a:r>
          </a:p>
          <a:p>
            <a:pPr algn="ctr"/>
            <a:r>
              <a:rPr lang="zh-CN" altLang="en-US" sz="2400" b="1" dirty="0">
                <a:latin typeface="楷体" panose="02010609060101010101" pitchFamily="49" charset="-122"/>
                <a:ea typeface="楷体" panose="02010609060101010101" pitchFamily="49" charset="-122"/>
              </a:rPr>
              <a:t>步长：          </a:t>
            </a:r>
            <a:r>
              <a:rPr lang="en-US" altLang="zh-CN" sz="2400" b="1" dirty="0">
                <a:solidFill>
                  <a:srgbClr val="FFC000"/>
                </a:solidFill>
                <a:latin typeface="楷体" panose="02010609060101010101" pitchFamily="49" charset="-122"/>
                <a:ea typeface="楷体" panose="02010609060101010101" pitchFamily="49" charset="-122"/>
              </a:rPr>
              <a:t>1 </a:t>
            </a:r>
            <a:r>
              <a:rPr lang="en-US" altLang="zh-CN" sz="2400" b="1" dirty="0">
                <a:latin typeface="楷体" panose="02010609060101010101" pitchFamily="49" charset="-122"/>
                <a:ea typeface="楷体" panose="02010609060101010101" pitchFamily="49" charset="-122"/>
              </a:rPr>
              <a:t> </a:t>
            </a:r>
          </a:p>
          <a:p>
            <a:pPr algn="ctr"/>
            <a:r>
              <a:rPr lang="en-US" altLang="zh-CN" sz="2400" b="1" dirty="0">
                <a:latin typeface="楷体" panose="02010609060101010101" pitchFamily="49" charset="-122"/>
                <a:ea typeface="楷体" panose="02010609060101010101" pitchFamily="49" charset="-122"/>
              </a:rPr>
              <a:t>Padding:       </a:t>
            </a:r>
            <a:r>
              <a:rPr lang="en-US" altLang="zh-CN" sz="2400" b="1" dirty="0">
                <a:solidFill>
                  <a:srgbClr val="7030A0"/>
                </a:solidFill>
                <a:latin typeface="楷体" panose="02010609060101010101" pitchFamily="49" charset="-122"/>
                <a:ea typeface="楷体" panose="02010609060101010101" pitchFamily="49" charset="-122"/>
              </a:rPr>
              <a:t>2</a:t>
            </a:r>
          </a:p>
          <a:p>
            <a:pPr algn="ctr"/>
            <a:endParaRPr lang="en-US" altLang="zh-CN" sz="2400" b="1"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C00C8013-EB20-46C2-8133-15697CEB714D}"/>
              </a:ext>
            </a:extLst>
          </p:cNvPr>
          <p:cNvSpPr/>
          <p:nvPr/>
        </p:nvSpPr>
        <p:spPr>
          <a:xfrm>
            <a:off x="6645335" y="5002300"/>
            <a:ext cx="1822935" cy="369332"/>
          </a:xfrm>
          <a:prstGeom prst="rect">
            <a:avLst/>
          </a:prstGeom>
        </p:spPr>
        <p:txBody>
          <a:bodyPr wrap="none">
            <a:spAutoFit/>
          </a:bodyPr>
          <a:lstStyle/>
          <a:p>
            <a:r>
              <a:rPr lang="en-US" altLang="zh-CN" b="1" dirty="0">
                <a:latin typeface="楷体" panose="02010609060101010101" pitchFamily="49" charset="-122"/>
                <a:ea typeface="楷体" panose="02010609060101010101" pitchFamily="49" charset="-122"/>
              </a:rPr>
              <a:t>(+1 for bias) </a:t>
            </a:r>
            <a:endParaRPr lang="zh-CN" altLang="en-US" b="1" dirty="0">
              <a:latin typeface="楷体" panose="02010609060101010101" pitchFamily="49" charset="-122"/>
              <a:ea typeface="楷体" panose="02010609060101010101" pitchFamily="49" charset="-122"/>
            </a:endParaRPr>
          </a:p>
        </p:txBody>
      </p:sp>
      <p:sp>
        <p:nvSpPr>
          <p:cNvPr id="11" name="箭头: 右 10">
            <a:extLst>
              <a:ext uri="{FF2B5EF4-FFF2-40B4-BE49-F238E27FC236}">
                <a16:creationId xmlns:a16="http://schemas.microsoft.com/office/drawing/2014/main" id="{5F9CD905-171F-4E2E-9BC0-D39CEEB8E07F}"/>
              </a:ext>
            </a:extLst>
          </p:cNvPr>
          <p:cNvSpPr/>
          <p:nvPr/>
        </p:nvSpPr>
        <p:spPr>
          <a:xfrm>
            <a:off x="1624428" y="5920513"/>
            <a:ext cx="728870" cy="397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701C7BE-08E0-48D7-88DA-043CA8024491}"/>
              </a:ext>
            </a:extLst>
          </p:cNvPr>
          <p:cNvSpPr/>
          <p:nvPr/>
        </p:nvSpPr>
        <p:spPr>
          <a:xfrm>
            <a:off x="2908848" y="5652008"/>
            <a:ext cx="4028667" cy="923330"/>
          </a:xfrm>
          <a:prstGeom prst="rect">
            <a:avLst/>
          </a:prstGeom>
        </p:spPr>
        <p:txBody>
          <a:bodyPr wrap="none">
            <a:spAutoFit/>
          </a:bodyPr>
          <a:lstStyle/>
          <a:p>
            <a:r>
              <a:rPr lang="en-US" altLang="zh-CN" sz="5400" b="1" dirty="0">
                <a:latin typeface="楷体" panose="02010609060101010101" pitchFamily="49" charset="-122"/>
                <a:ea typeface="楷体" panose="02010609060101010101" pitchFamily="49" charset="-122"/>
              </a:rPr>
              <a:t>76*</a:t>
            </a:r>
            <a:r>
              <a:rPr lang="en-US" altLang="zh-CN" sz="5400" b="1" dirty="0">
                <a:solidFill>
                  <a:srgbClr val="FF0000"/>
                </a:solidFill>
                <a:latin typeface="楷体" panose="02010609060101010101" pitchFamily="49" charset="-122"/>
                <a:ea typeface="楷体" panose="02010609060101010101" pitchFamily="49" charset="-122"/>
              </a:rPr>
              <a:t>10</a:t>
            </a:r>
            <a:r>
              <a:rPr lang="en-US" altLang="zh-CN" sz="5400" b="1" dirty="0">
                <a:latin typeface="楷体" panose="02010609060101010101" pitchFamily="49" charset="-122"/>
                <a:ea typeface="楷体" panose="02010609060101010101" pitchFamily="49" charset="-122"/>
              </a:rPr>
              <a:t> = 760</a:t>
            </a:r>
            <a:endParaRPr lang="zh-CN" altLang="en-US" sz="5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62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1088572"/>
            <a:ext cx="6987110" cy="3135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512" y="3643085"/>
            <a:ext cx="490537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p:nvPr/>
        </p:nvCxnSpPr>
        <p:spPr>
          <a:xfrm flipV="1">
            <a:off x="4664824" y="2336801"/>
            <a:ext cx="5001690" cy="2692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069034"/>
      </p:ext>
    </p:extLst>
  </p:cSld>
  <p:clrMapOvr>
    <a:masterClrMapping/>
  </p:clrMapOvr>
  <mc:AlternateContent xmlns:mc="http://schemas.openxmlformats.org/markup-compatibility/2006" xmlns:p14="http://schemas.microsoft.com/office/powerpoint/2010/main">
    <mc:Choice Requires="p14">
      <p:transition spd="slow" p14:dur="2000" advTm="391"/>
    </mc:Choice>
    <mc:Fallback xmlns="">
      <p:transition spd="slow" advTm="39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5CA81F8-8D31-4CB0-A8BC-B792DAEBFA8E}"/>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0BE975D2-1700-45CC-AB52-C0212152816F}"/>
              </a:ext>
            </a:extLst>
          </p:cNvPr>
          <p:cNvSpPr/>
          <p:nvPr/>
        </p:nvSpPr>
        <p:spPr>
          <a:xfrm>
            <a:off x="5223150" y="133044"/>
            <a:ext cx="1422185"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总结</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D889884-CC60-4624-93EF-4A6FB5CE7692}"/>
                  </a:ext>
                </a:extLst>
              </p:cNvPr>
              <p:cNvSpPr/>
              <p:nvPr/>
            </p:nvSpPr>
            <p:spPr>
              <a:xfrm>
                <a:off x="1057326" y="1369644"/>
                <a:ext cx="10077347" cy="5262979"/>
              </a:xfrm>
              <a:prstGeom prst="rect">
                <a:avLst/>
              </a:prstGeom>
            </p:spPr>
            <p:txBody>
              <a:bodyPr wrap="square">
                <a:spAutoFit/>
              </a:bodyPr>
              <a:lstStyle/>
              <a:p>
                <a:pPr marL="342900" indent="-3429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输入：   </a:t>
                </a:r>
                <a14:m>
                  <m:oMath xmlns:m="http://schemas.openxmlformats.org/officeDocument/2006/math">
                    <m:sSub>
                      <m:sSubPr>
                        <m:ctrlPr>
                          <a:rPr lang="en-US" altLang="zh-CN" sz="2400" b="1" i="1" smtClean="0">
                            <a:latin typeface="Cambria Math" panose="02040503050406030204" pitchFamily="18" charset="0"/>
                            <a:ea typeface="楷体" panose="02010609060101010101" pitchFamily="49" charset="-122"/>
                          </a:rPr>
                        </m:ctrlPr>
                      </m:sSubPr>
                      <m:e>
                        <m:r>
                          <a:rPr lang="en-US" altLang="zh-CN" sz="2400" b="1" i="1" smtClean="0">
                            <a:latin typeface="Cambria Math" panose="02040503050406030204" pitchFamily="18" charset="0"/>
                            <a:ea typeface="楷体" panose="02010609060101010101" pitchFamily="49" charset="-122"/>
                          </a:rPr>
                          <m:t>𝑾</m:t>
                        </m:r>
                      </m:e>
                      <m:sub>
                        <m:r>
                          <a:rPr lang="en-US" altLang="zh-CN" sz="2400" b="1" i="1" smtClean="0">
                            <a:latin typeface="Cambria Math" panose="02040503050406030204" pitchFamily="18" charset="0"/>
                            <a:ea typeface="楷体" panose="02010609060101010101" pitchFamily="49" charset="-122"/>
                          </a:rPr>
                          <m:t>𝟏</m:t>
                        </m:r>
                      </m:sub>
                    </m:sSub>
                  </m:oMath>
                </a14:m>
                <a:r>
                  <a:rPr lang="en-US" altLang="zh-CN" sz="2400" b="1" dirty="0">
                    <a:latin typeface="楷体" panose="02010609060101010101" pitchFamily="49" charset="-122"/>
                    <a:ea typeface="楷体" panose="02010609060101010101" pitchFamily="49" charset="-122"/>
                  </a:rPr>
                  <a:t>x</a:t>
                </a:r>
                <a14:m>
                  <m:oMath xmlns:m="http://schemas.openxmlformats.org/officeDocument/2006/math">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𝑯</m:t>
                        </m:r>
                      </m:e>
                      <m:sub>
                        <m:r>
                          <a:rPr lang="en-US" altLang="zh-CN" sz="2400" b="1" i="1" dirty="0" smtClean="0">
                            <a:latin typeface="Cambria Math" panose="02040503050406030204" pitchFamily="18" charset="0"/>
                            <a:ea typeface="楷体" panose="02010609060101010101" pitchFamily="49" charset="-122"/>
                          </a:rPr>
                          <m:t>𝟏</m:t>
                        </m:r>
                      </m:sub>
                    </m:sSub>
                  </m:oMath>
                </a14:m>
                <a:r>
                  <a:rPr lang="en-US" altLang="zh-CN" sz="2400" b="1" dirty="0">
                    <a:latin typeface="楷体" panose="02010609060101010101" pitchFamily="49" charset="-122"/>
                    <a:ea typeface="楷体" panose="02010609060101010101" pitchFamily="49" charset="-122"/>
                  </a:rPr>
                  <a:t>x</a:t>
                </a:r>
                <a14:m>
                  <m:oMath xmlns:m="http://schemas.openxmlformats.org/officeDocument/2006/math">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𝑫</m:t>
                        </m:r>
                      </m:e>
                      <m:sub>
                        <m:r>
                          <a:rPr lang="en-US" altLang="zh-CN" sz="2400" b="1" i="1" dirty="0" smtClean="0">
                            <a:latin typeface="Cambria Math" panose="02040503050406030204" pitchFamily="18" charset="0"/>
                            <a:ea typeface="楷体" panose="02010609060101010101" pitchFamily="49" charset="-122"/>
                          </a:rPr>
                          <m:t>𝟏</m:t>
                        </m:r>
                      </m:sub>
                    </m:sSub>
                  </m:oMath>
                </a14:m>
                <a:endParaRPr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l"/>
                </a:pP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四个参数：</a:t>
                </a:r>
                <a:endParaRPr lang="en-US" altLang="zh-CN" sz="2400"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卷积核的个数 </a:t>
                </a:r>
                <a:r>
                  <a:rPr lang="en-US" altLang="zh-CN" sz="2400" b="1" dirty="0">
                    <a:latin typeface="楷体" panose="02010609060101010101" pitchFamily="49" charset="-122"/>
                    <a:ea typeface="楷体" panose="02010609060101010101" pitchFamily="49" charset="-122"/>
                  </a:rPr>
                  <a:t>K</a:t>
                </a:r>
              </a:p>
              <a:p>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卷积核的大小</a:t>
                </a:r>
                <a:r>
                  <a:rPr lang="en-US" altLang="zh-CN" sz="2400" b="1" dirty="0">
                    <a:latin typeface="楷体" panose="02010609060101010101" pitchFamily="49" charset="-122"/>
                    <a:ea typeface="楷体" panose="02010609060101010101" pitchFamily="49" charset="-122"/>
                  </a:rPr>
                  <a:t>  </a:t>
                </a:r>
                <a:r>
                  <a:rPr lang="en-US" altLang="zh-CN" sz="2400" b="1" dirty="0" err="1">
                    <a:latin typeface="楷体" panose="02010609060101010101" pitchFamily="49" charset="-122"/>
                    <a:ea typeface="楷体" panose="02010609060101010101" pitchFamily="49" charset="-122"/>
                  </a:rPr>
                  <a:t>FxF</a:t>
                </a:r>
                <a:endParaRPr lang="en-US" altLang="zh-CN" sz="2400"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步长 </a:t>
                </a:r>
                <a:r>
                  <a:rPr lang="en-US" altLang="zh-CN" sz="2400" b="1" dirty="0">
                    <a:latin typeface="楷体" panose="02010609060101010101" pitchFamily="49" charset="-122"/>
                    <a:ea typeface="楷体" panose="02010609060101010101" pitchFamily="49" charset="-122"/>
                  </a:rPr>
                  <a:t>S</a:t>
                </a:r>
              </a:p>
              <a:p>
                <a:r>
                  <a:rPr lang="en-US" altLang="zh-CN" sz="2400" b="1" dirty="0">
                    <a:latin typeface="楷体" panose="02010609060101010101" pitchFamily="49" charset="-122"/>
                    <a:ea typeface="楷体" panose="02010609060101010101" pitchFamily="49" charset="-122"/>
                  </a:rPr>
                  <a:t>       zero padding</a:t>
                </a:r>
                <a:r>
                  <a:rPr lang="zh-CN" altLang="en-US" sz="2400" b="1" dirty="0">
                    <a:latin typeface="楷体" panose="02010609060101010101" pitchFamily="49" charset="-122"/>
                    <a:ea typeface="楷体" panose="02010609060101010101" pitchFamily="49" charset="-122"/>
                  </a:rPr>
                  <a:t>的数量 </a:t>
                </a:r>
                <a:r>
                  <a:rPr lang="en-US" altLang="zh-CN" sz="2400" b="1" dirty="0">
                    <a:latin typeface="楷体" panose="02010609060101010101" pitchFamily="49" charset="-122"/>
                    <a:ea typeface="楷体" panose="02010609060101010101" pitchFamily="49" charset="-122"/>
                  </a:rPr>
                  <a:t>P </a:t>
                </a:r>
              </a:p>
              <a:p>
                <a:pPr marL="342900" indent="-3429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输出：   </a:t>
                </a:r>
                <a14:m>
                  <m:oMath xmlns:m="http://schemas.openxmlformats.org/officeDocument/2006/math">
                    <m:sSub>
                      <m:sSubPr>
                        <m:ctrlPr>
                          <a:rPr lang="en-US" altLang="zh-CN" sz="2400" b="1" i="1">
                            <a:latin typeface="Cambria Math" panose="02040503050406030204" pitchFamily="18" charset="0"/>
                            <a:ea typeface="楷体" panose="02010609060101010101" pitchFamily="49" charset="-122"/>
                          </a:rPr>
                        </m:ctrlPr>
                      </m:sSubPr>
                      <m:e>
                        <m:r>
                          <a:rPr lang="en-US" altLang="zh-CN" sz="2400" b="1" i="1">
                            <a:latin typeface="Cambria Math" panose="02040503050406030204" pitchFamily="18" charset="0"/>
                            <a:ea typeface="楷体" panose="02010609060101010101" pitchFamily="49" charset="-122"/>
                          </a:rPr>
                          <m:t>𝑾</m:t>
                        </m:r>
                      </m:e>
                      <m:sub>
                        <m:r>
                          <a:rPr lang="en-US" altLang="zh-CN" sz="2400" b="1" i="1" smtClean="0">
                            <a:latin typeface="Cambria Math" panose="02040503050406030204" pitchFamily="18" charset="0"/>
                            <a:ea typeface="楷体" panose="02010609060101010101" pitchFamily="49" charset="-122"/>
                          </a:rPr>
                          <m:t>𝟐</m:t>
                        </m:r>
                      </m:sub>
                    </m:sSub>
                  </m:oMath>
                </a14:m>
                <a:r>
                  <a:rPr lang="en-US" altLang="zh-CN" sz="2400" b="1" dirty="0">
                    <a:latin typeface="楷体" panose="02010609060101010101" pitchFamily="49" charset="-122"/>
                    <a:ea typeface="楷体" panose="02010609060101010101" pitchFamily="49" charset="-122"/>
                  </a:rPr>
                  <a:t>x</a:t>
                </a:r>
                <a14:m>
                  <m:oMath xmlns:m="http://schemas.openxmlformats.org/officeDocument/2006/math">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𝑯</m:t>
                        </m:r>
                      </m:e>
                      <m:sub>
                        <m:r>
                          <a:rPr lang="en-US" altLang="zh-CN" sz="2400" b="1" i="1" dirty="0" smtClean="0">
                            <a:latin typeface="Cambria Math" panose="02040503050406030204" pitchFamily="18" charset="0"/>
                            <a:ea typeface="楷体" panose="02010609060101010101" pitchFamily="49" charset="-122"/>
                          </a:rPr>
                          <m:t>𝟐</m:t>
                        </m:r>
                      </m:sub>
                    </m:sSub>
                  </m:oMath>
                </a14:m>
                <a:r>
                  <a:rPr lang="en-US" altLang="zh-CN" sz="2400" b="1" dirty="0">
                    <a:latin typeface="楷体" panose="02010609060101010101" pitchFamily="49" charset="-122"/>
                    <a:ea typeface="楷体" panose="02010609060101010101" pitchFamily="49" charset="-122"/>
                  </a:rPr>
                  <a:t>x</a:t>
                </a:r>
                <a14:m>
                  <m:oMath xmlns:m="http://schemas.openxmlformats.org/officeDocument/2006/math">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𝑫</m:t>
                        </m:r>
                      </m:e>
                      <m:sub>
                        <m:r>
                          <a:rPr lang="en-US" altLang="zh-CN" sz="2400" b="1" i="1" dirty="0" smtClean="0">
                            <a:latin typeface="Cambria Math" panose="02040503050406030204" pitchFamily="18" charset="0"/>
                            <a:ea typeface="楷体" panose="02010609060101010101" pitchFamily="49" charset="-122"/>
                          </a:rPr>
                          <m:t>𝟐</m:t>
                        </m:r>
                      </m:sub>
                    </m:sSub>
                  </m:oMath>
                </a14:m>
                <a:endParaRPr lang="en-US" altLang="zh-CN" sz="2400"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           </a:t>
                </a:r>
                <a14:m>
                  <m:oMath xmlns:m="http://schemas.openxmlformats.org/officeDocument/2006/math">
                    <m:sSub>
                      <m:sSubPr>
                        <m:ctrlPr>
                          <a:rPr lang="en-US" altLang="zh-CN" sz="2400" b="1" i="1">
                            <a:latin typeface="Cambria Math" panose="02040503050406030204" pitchFamily="18" charset="0"/>
                            <a:ea typeface="楷体" panose="02010609060101010101" pitchFamily="49" charset="-122"/>
                          </a:rPr>
                        </m:ctrlPr>
                      </m:sSubPr>
                      <m:e>
                        <m:r>
                          <a:rPr lang="en-US" altLang="zh-CN" sz="2400" b="1" i="1">
                            <a:latin typeface="Cambria Math" panose="02040503050406030204" pitchFamily="18" charset="0"/>
                            <a:ea typeface="楷体" panose="02010609060101010101" pitchFamily="49" charset="-122"/>
                          </a:rPr>
                          <m:t>𝑾</m:t>
                        </m:r>
                      </m:e>
                      <m:sub>
                        <m:r>
                          <a:rPr lang="en-US" altLang="zh-CN" sz="2400" b="1" i="1">
                            <a:latin typeface="Cambria Math" panose="02040503050406030204" pitchFamily="18" charset="0"/>
                            <a:ea typeface="楷体" panose="02010609060101010101" pitchFamily="49" charset="-122"/>
                          </a:rPr>
                          <m:t>𝟐</m:t>
                        </m:r>
                      </m:sub>
                    </m:sSub>
                  </m:oMath>
                </a14:m>
                <a:r>
                  <a:rPr lang="en-US" altLang="zh-CN" sz="2400" b="1" dirty="0">
                    <a:latin typeface="楷体" panose="02010609060101010101" pitchFamily="49" charset="-122"/>
                    <a:ea typeface="楷体" panose="02010609060101010101" pitchFamily="49" charset="-122"/>
                  </a:rPr>
                  <a:t> = </a:t>
                </a:r>
                <a:r>
                  <a:rPr lang="zh-CN" altLang="en-US" sz="2400" b="1" dirty="0">
                    <a:latin typeface="楷体" panose="02010609060101010101" pitchFamily="49" charset="-122"/>
                    <a:ea typeface="楷体" panose="02010609060101010101" pitchFamily="49" charset="-122"/>
                  </a:rPr>
                  <a:t>（</a:t>
                </a:r>
                <a:r>
                  <a:rPr lang="en-US" altLang="zh-CN" sz="2400" b="1" dirty="0">
                    <a:ea typeface="楷体" panose="02010609060101010101" pitchFamily="49" charset="-122"/>
                  </a:rPr>
                  <a:t> </a:t>
                </a:r>
                <a14:m>
                  <m:oMath xmlns:m="http://schemas.openxmlformats.org/officeDocument/2006/math">
                    <m:sSub>
                      <m:sSubPr>
                        <m:ctrlPr>
                          <a:rPr lang="en-US" altLang="zh-CN" sz="2400" b="1" i="1">
                            <a:latin typeface="Cambria Math" panose="02040503050406030204" pitchFamily="18" charset="0"/>
                            <a:ea typeface="楷体" panose="02010609060101010101" pitchFamily="49" charset="-122"/>
                          </a:rPr>
                        </m:ctrlPr>
                      </m:sSubPr>
                      <m:e>
                        <m:r>
                          <a:rPr lang="en-US" altLang="zh-CN" sz="2400" b="1" i="1">
                            <a:latin typeface="Cambria Math" panose="02040503050406030204" pitchFamily="18" charset="0"/>
                            <a:ea typeface="楷体" panose="02010609060101010101" pitchFamily="49" charset="-122"/>
                          </a:rPr>
                          <m:t>𝑾</m:t>
                        </m:r>
                      </m:e>
                      <m:sub>
                        <m:r>
                          <a:rPr lang="en-US" altLang="zh-CN" sz="2400" b="1" i="1">
                            <a:latin typeface="Cambria Math" panose="02040503050406030204" pitchFamily="18" charset="0"/>
                            <a:ea typeface="楷体" panose="02010609060101010101" pitchFamily="49" charset="-122"/>
                          </a:rPr>
                          <m:t>𝟏</m:t>
                        </m:r>
                      </m:sub>
                    </m:sSub>
                    <m:r>
                      <a:rPr lang="en-US" altLang="zh-CN" sz="2400" b="1" i="1">
                        <a:latin typeface="Cambria Math" panose="02040503050406030204" pitchFamily="18" charset="0"/>
                        <a:ea typeface="楷体" panose="02010609060101010101" pitchFamily="49" charset="-122"/>
                      </a:rPr>
                      <m:t> </m:t>
                    </m:r>
                  </m:oMath>
                </a14:m>
                <a:r>
                  <a:rPr lang="en-US" altLang="zh-CN" sz="2400" b="1" dirty="0">
                    <a:latin typeface="楷体" panose="02010609060101010101" pitchFamily="49" charset="-122"/>
                    <a:ea typeface="楷体" panose="02010609060101010101" pitchFamily="49" charset="-122"/>
                  </a:rPr>
                  <a:t>- F + 2P</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/S + 1</a:t>
                </a:r>
              </a:p>
              <a:p>
                <a:r>
                  <a:rPr lang="en-US" altLang="zh-CN" sz="2400" b="1" dirty="0">
                    <a:latin typeface="楷体" panose="02010609060101010101" pitchFamily="49" charset="-122"/>
                    <a:ea typeface="楷体" panose="02010609060101010101" pitchFamily="49" charset="-122"/>
                  </a:rPr>
                  <a:t>           </a:t>
                </a:r>
                <a14:m>
                  <m:oMath xmlns:m="http://schemas.openxmlformats.org/officeDocument/2006/math">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𝑯</m:t>
                        </m:r>
                      </m:e>
                      <m:sub>
                        <m:r>
                          <a:rPr lang="en-US" altLang="zh-CN" sz="2400" b="1" i="1" dirty="0">
                            <a:latin typeface="Cambria Math" panose="02040503050406030204" pitchFamily="18" charset="0"/>
                            <a:ea typeface="楷体" panose="02010609060101010101" pitchFamily="49" charset="-122"/>
                          </a:rPr>
                          <m:t>𝟐</m:t>
                        </m:r>
                      </m:sub>
                    </m:sSub>
                  </m:oMath>
                </a14:m>
                <a:r>
                  <a:rPr lang="en-US" altLang="zh-CN" sz="2400" b="1" dirty="0">
                    <a:latin typeface="楷体" panose="02010609060101010101" pitchFamily="49" charset="-122"/>
                    <a:ea typeface="楷体" panose="02010609060101010101" pitchFamily="49" charset="-122"/>
                  </a:rPr>
                  <a:t> = </a:t>
                </a:r>
                <a:r>
                  <a:rPr lang="zh-CN" altLang="en-US" sz="2400" b="1" dirty="0">
                    <a:latin typeface="楷体" panose="02010609060101010101" pitchFamily="49" charset="-122"/>
                    <a:ea typeface="楷体" panose="02010609060101010101" pitchFamily="49" charset="-122"/>
                  </a:rPr>
                  <a:t>（</a:t>
                </a:r>
                <a:r>
                  <a:rPr lang="en-US" altLang="zh-CN" sz="2400" b="1" dirty="0">
                    <a:ea typeface="楷体" panose="02010609060101010101" pitchFamily="49" charset="-122"/>
                  </a:rPr>
                  <a:t> </a:t>
                </a:r>
                <a14:m>
                  <m:oMath xmlns:m="http://schemas.openxmlformats.org/officeDocument/2006/math">
                    <m:sSub>
                      <m:sSubPr>
                        <m:ctrlPr>
                          <a:rPr lang="en-US" altLang="zh-CN" sz="2400" b="1" i="1">
                            <a:latin typeface="Cambria Math" panose="02040503050406030204" pitchFamily="18" charset="0"/>
                            <a:ea typeface="楷体" panose="02010609060101010101" pitchFamily="49" charset="-122"/>
                          </a:rPr>
                        </m:ctrlPr>
                      </m:sSubPr>
                      <m:e>
                        <m:r>
                          <a:rPr lang="en-US" altLang="zh-CN" sz="2400" b="1" i="1">
                            <a:latin typeface="Cambria Math" panose="02040503050406030204" pitchFamily="18" charset="0"/>
                            <a:ea typeface="楷体" panose="02010609060101010101" pitchFamily="49" charset="-122"/>
                          </a:rPr>
                          <m:t>𝑾</m:t>
                        </m:r>
                      </m:e>
                      <m:sub>
                        <m:r>
                          <a:rPr lang="en-US" altLang="zh-CN" sz="2400" b="1" i="1">
                            <a:latin typeface="Cambria Math" panose="02040503050406030204" pitchFamily="18" charset="0"/>
                            <a:ea typeface="楷体" panose="02010609060101010101" pitchFamily="49" charset="-122"/>
                          </a:rPr>
                          <m:t>𝟏</m:t>
                        </m:r>
                      </m:sub>
                    </m:sSub>
                    <m:r>
                      <a:rPr lang="en-US" altLang="zh-CN" sz="2400" b="1" i="1">
                        <a:latin typeface="Cambria Math" panose="02040503050406030204" pitchFamily="18" charset="0"/>
                        <a:ea typeface="楷体" panose="02010609060101010101" pitchFamily="49" charset="-122"/>
                      </a:rPr>
                      <m:t> </m:t>
                    </m:r>
                  </m:oMath>
                </a14:m>
                <a:r>
                  <a:rPr lang="en-US" altLang="zh-CN" sz="2400" b="1" dirty="0">
                    <a:latin typeface="楷体" panose="02010609060101010101" pitchFamily="49" charset="-122"/>
                    <a:ea typeface="楷体" panose="02010609060101010101" pitchFamily="49" charset="-122"/>
                  </a:rPr>
                  <a:t>- F + 2P</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/S + 1</a:t>
                </a:r>
              </a:p>
              <a:p>
                <a:r>
                  <a:rPr lang="en-US" altLang="zh-CN" sz="2400" b="1" dirty="0">
                    <a:latin typeface="楷体" panose="02010609060101010101" pitchFamily="49" charset="-122"/>
                    <a:ea typeface="楷体" panose="02010609060101010101" pitchFamily="49" charset="-122"/>
                  </a:rPr>
                  <a:t>           </a:t>
                </a:r>
                <a14:m>
                  <m:oMath xmlns:m="http://schemas.openxmlformats.org/officeDocument/2006/math">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𝑫</m:t>
                        </m:r>
                      </m:e>
                      <m:sub>
                        <m:r>
                          <a:rPr lang="en-US" altLang="zh-CN" sz="2400" b="1" i="1" dirty="0">
                            <a:latin typeface="Cambria Math" panose="02040503050406030204" pitchFamily="18" charset="0"/>
                            <a:ea typeface="楷体" panose="02010609060101010101" pitchFamily="49" charset="-122"/>
                          </a:rPr>
                          <m:t>𝟐</m:t>
                        </m:r>
                      </m:sub>
                    </m:sSub>
                  </m:oMath>
                </a14:m>
                <a:r>
                  <a:rPr lang="en-US" altLang="zh-CN" sz="2400" b="1" dirty="0">
                    <a:latin typeface="楷体" panose="02010609060101010101" pitchFamily="49" charset="-122"/>
                    <a:ea typeface="楷体" panose="02010609060101010101" pitchFamily="49" charset="-122"/>
                  </a:rPr>
                  <a:t> = K</a:t>
                </a:r>
              </a:p>
              <a:p>
                <a:pPr marL="342900" indent="-3429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参数个数</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  </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 </a:t>
                </a:r>
                <a:r>
                  <a:rPr lang="en-US" altLang="zh-CN" sz="2400" b="1" dirty="0" err="1">
                    <a:latin typeface="楷体" panose="02010609060101010101" pitchFamily="49" charset="-122"/>
                    <a:ea typeface="楷体" panose="02010609060101010101" pitchFamily="49" charset="-122"/>
                  </a:rPr>
                  <a:t>FxFx</a:t>
                </a:r>
                <a14:m>
                  <m:oMath xmlns:m="http://schemas.openxmlformats.org/officeDocument/2006/math">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𝑫</m:t>
                        </m:r>
                      </m:e>
                      <m:sub>
                        <m:r>
                          <a:rPr lang="en-US" altLang="zh-CN" sz="2400" b="1" i="1" dirty="0">
                            <a:latin typeface="Cambria Math" panose="02040503050406030204" pitchFamily="18" charset="0"/>
                            <a:ea typeface="楷体" panose="02010609060101010101" pitchFamily="49" charset="-122"/>
                          </a:rPr>
                          <m:t>𝟏</m:t>
                        </m:r>
                      </m:sub>
                    </m:sSub>
                  </m:oMath>
                </a14:m>
                <a:r>
                  <a:rPr lang="en-US" altLang="zh-CN" sz="2400" b="1" dirty="0">
                    <a:latin typeface="楷体" panose="02010609060101010101" pitchFamily="49" charset="-122"/>
                    <a:ea typeface="楷体" panose="02010609060101010101" pitchFamily="49" charset="-122"/>
                  </a:rPr>
                  <a:t>+1) x K</a:t>
                </a:r>
              </a:p>
              <a:p>
                <a:pPr marL="342900" indent="-3429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在输出卷中，第</a:t>
                </a:r>
                <a:r>
                  <a:rPr lang="en-US" altLang="zh-CN" sz="2400" b="1" dirty="0">
                    <a:latin typeface="楷体" panose="02010609060101010101" pitchFamily="49" charset="-122"/>
                    <a:ea typeface="楷体" panose="02010609060101010101" pitchFamily="49" charset="-122"/>
                  </a:rPr>
                  <a:t>d</a:t>
                </a:r>
                <a:r>
                  <a:rPr lang="zh-CN" altLang="en-US" sz="2400" b="1" dirty="0">
                    <a:latin typeface="楷体" panose="02010609060101010101" pitchFamily="49" charset="-122"/>
                    <a:ea typeface="楷体" panose="02010609060101010101" pitchFamily="49" charset="-122"/>
                  </a:rPr>
                  <a:t>个深度片是对第</a:t>
                </a:r>
                <a:r>
                  <a:rPr lang="en-US" altLang="zh-CN" sz="2400" b="1" dirty="0">
                    <a:latin typeface="楷体" panose="02010609060101010101" pitchFamily="49" charset="-122"/>
                    <a:ea typeface="楷体" panose="02010609060101010101" pitchFamily="49" charset="-122"/>
                  </a:rPr>
                  <a:t>d</a:t>
                </a:r>
                <a:r>
                  <a:rPr lang="zh-CN" altLang="en-US" sz="2400" b="1" dirty="0">
                    <a:latin typeface="楷体" panose="02010609060101010101" pitchFamily="49" charset="-122"/>
                    <a:ea typeface="楷体" panose="02010609060101010101" pitchFamily="49" charset="-122"/>
                  </a:rPr>
                  <a:t>个滤波器以</a:t>
                </a:r>
                <a:r>
                  <a:rPr lang="en-US" altLang="zh-CN" sz="2400" b="1" dirty="0">
                    <a:latin typeface="楷体" panose="02010609060101010101" pitchFamily="49" charset="-122"/>
                    <a:ea typeface="楷体" panose="02010609060101010101" pitchFamily="49" charset="-122"/>
                  </a:rPr>
                  <a:t>s</a:t>
                </a:r>
                <a:r>
                  <a:rPr lang="zh-CN" altLang="en-US" sz="2400" b="1" dirty="0">
                    <a:latin typeface="楷体" panose="02010609060101010101" pitchFamily="49" charset="-122"/>
                    <a:ea typeface="楷体" panose="02010609060101010101" pitchFamily="49" charset="-122"/>
                  </a:rPr>
                  <a:t>步长对输入卷进行有效卷积，然后被第</a:t>
                </a:r>
                <a:r>
                  <a:rPr lang="en-US" altLang="zh-CN" sz="2400" b="1" dirty="0">
                    <a:latin typeface="楷体" panose="02010609060101010101" pitchFamily="49" charset="-122"/>
                    <a:ea typeface="楷体" panose="02010609060101010101" pitchFamily="49" charset="-122"/>
                  </a:rPr>
                  <a:t>d</a:t>
                </a:r>
                <a:r>
                  <a:rPr lang="zh-CN" altLang="en-US" sz="2400" b="1" dirty="0">
                    <a:latin typeface="楷体" panose="02010609060101010101" pitchFamily="49" charset="-122"/>
                    <a:ea typeface="楷体" panose="02010609060101010101" pitchFamily="49" charset="-122"/>
                  </a:rPr>
                  <a:t>个偏差偏移的结果</a:t>
                </a:r>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mc:Choice>
        <mc:Fallback xmlns="">
          <p:sp>
            <p:nvSpPr>
              <p:cNvPr id="4" name="矩形 3">
                <a:extLst>
                  <a:ext uri="{FF2B5EF4-FFF2-40B4-BE49-F238E27FC236}">
                    <a16:creationId xmlns:a16="http://schemas.microsoft.com/office/drawing/2014/main" id="{2D889884-CC60-4624-93EF-4A6FB5CE7692}"/>
                  </a:ext>
                </a:extLst>
              </p:cNvPr>
              <p:cNvSpPr>
                <a:spLocks noRot="1" noChangeAspect="1" noMove="1" noResize="1" noEditPoints="1" noAdjustHandles="1" noChangeArrowheads="1" noChangeShapeType="1" noTextEdit="1"/>
              </p:cNvSpPr>
              <p:nvPr/>
            </p:nvSpPr>
            <p:spPr>
              <a:xfrm>
                <a:off x="1057326" y="1369644"/>
                <a:ext cx="10077347" cy="5262979"/>
              </a:xfrm>
              <a:prstGeom prst="rect">
                <a:avLst/>
              </a:prstGeom>
              <a:blipFill>
                <a:blip r:embed="rId2"/>
                <a:stretch>
                  <a:fillRect l="-786" t="-12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7AE1F79-15D5-49BC-A2D3-4AFD2F2B8839}"/>
                  </a:ext>
                </a:extLst>
              </p:cNvPr>
              <p:cNvSpPr/>
              <p:nvPr/>
            </p:nvSpPr>
            <p:spPr>
              <a:xfrm>
                <a:off x="6268280" y="964041"/>
                <a:ext cx="6096000" cy="2677656"/>
              </a:xfrm>
              <a:prstGeom prst="rect">
                <a:avLst/>
              </a:prstGeom>
            </p:spPr>
            <p:txBody>
              <a:bodyPr>
                <a:spAutoFit/>
              </a:bodyPr>
              <a:lstStyle/>
              <a:p>
                <a:r>
                  <a:rPr lang="zh-CN" altLang="en-US" sz="2400" dirty="0">
                    <a:solidFill>
                      <a:srgbClr val="FF0000"/>
                    </a:solidFill>
                    <a:latin typeface="楷体" panose="02010609060101010101" pitchFamily="49" charset="-122"/>
                    <a:ea typeface="楷体" panose="02010609060101010101" pitchFamily="49" charset="-122"/>
                  </a:rPr>
                  <a:t>一般设置为：</a:t>
                </a:r>
                <a:endParaRPr lang="en-US" altLang="zh-CN" sz="2400" dirty="0">
                  <a:solidFill>
                    <a:srgbClr val="FF0000"/>
                  </a:solidFill>
                  <a:latin typeface="楷体" panose="02010609060101010101" pitchFamily="49" charset="-122"/>
                  <a:ea typeface="楷体" panose="02010609060101010101" pitchFamily="49" charset="-122"/>
                </a:endParaRPr>
              </a:p>
              <a:p>
                <a:endParaRPr lang="en-US" altLang="zh-CN" sz="2400" dirty="0">
                  <a:solidFill>
                    <a:srgbClr val="FF0000"/>
                  </a:solidFill>
                  <a:latin typeface="楷体" panose="02010609060101010101" pitchFamily="49" charset="-122"/>
                  <a:ea typeface="楷体" panose="02010609060101010101" pitchFamily="49" charset="-122"/>
                </a:endParaRPr>
              </a:p>
              <a:p>
                <a:r>
                  <a:rPr lang="en-US" altLang="zh-CN" sz="2400" dirty="0">
                    <a:solidFill>
                      <a:srgbClr val="FF0000"/>
                    </a:solidFill>
                    <a:latin typeface="楷体" panose="02010609060101010101" pitchFamily="49" charset="-122"/>
                    <a:ea typeface="楷体" panose="02010609060101010101" pitchFamily="49" charset="-122"/>
                  </a:rPr>
                  <a:t>K = (</a:t>
                </a:r>
                <a14:m>
                  <m:oMath xmlns:m="http://schemas.openxmlformats.org/officeDocument/2006/math">
                    <m:sSup>
                      <m:sSupPr>
                        <m:ctrlPr>
                          <a:rPr lang="en-US" altLang="zh-CN" sz="2400" i="1" smtClean="0">
                            <a:solidFill>
                              <a:srgbClr val="FF0000"/>
                            </a:solidFill>
                            <a:latin typeface="Cambria Math" panose="02040503050406030204" pitchFamily="18" charset="0"/>
                            <a:ea typeface="楷体" panose="02010609060101010101" pitchFamily="49" charset="-122"/>
                          </a:rPr>
                        </m:ctrlPr>
                      </m:sSupPr>
                      <m:e>
                        <m:r>
                          <a:rPr lang="en-US" altLang="zh-CN" sz="2400" b="0" i="1" smtClean="0">
                            <a:solidFill>
                              <a:srgbClr val="FF0000"/>
                            </a:solidFill>
                            <a:latin typeface="Cambria Math" panose="02040503050406030204" pitchFamily="18" charset="0"/>
                            <a:ea typeface="楷体" panose="02010609060101010101" pitchFamily="49" charset="-122"/>
                          </a:rPr>
                          <m:t>2</m:t>
                        </m:r>
                      </m:e>
                      <m:sup>
                        <m:r>
                          <a:rPr lang="en-US" altLang="zh-CN" sz="2400" b="0" i="1" smtClean="0">
                            <a:solidFill>
                              <a:srgbClr val="FF0000"/>
                            </a:solidFill>
                            <a:latin typeface="Cambria Math" panose="02040503050406030204" pitchFamily="18" charset="0"/>
                            <a:ea typeface="楷体" panose="02010609060101010101" pitchFamily="49" charset="-122"/>
                          </a:rPr>
                          <m:t>𝑛</m:t>
                        </m:r>
                      </m:sup>
                    </m:sSup>
                  </m:oMath>
                </a14:m>
                <a:r>
                  <a:rPr lang="en-US" altLang="zh-CN" sz="2400" dirty="0">
                    <a:solidFill>
                      <a:srgbClr val="FF0000"/>
                    </a:solidFill>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即：</a:t>
                </a:r>
                <a:r>
                  <a:rPr lang="en-US" altLang="zh-CN" sz="2400" dirty="0">
                    <a:solidFill>
                      <a:srgbClr val="FF0000"/>
                    </a:solidFill>
                    <a:latin typeface="楷体" panose="02010609060101010101" pitchFamily="49" charset="-122"/>
                    <a:ea typeface="楷体" panose="02010609060101010101" pitchFamily="49" charset="-122"/>
                  </a:rPr>
                  <a:t> 32, 64, 128, 512)</a:t>
                </a:r>
              </a:p>
              <a:p>
                <a:r>
                  <a:rPr lang="en-US" altLang="zh-CN" sz="2400" dirty="0">
                    <a:solidFill>
                      <a:srgbClr val="FF0000"/>
                    </a:solidFill>
                    <a:latin typeface="楷体" panose="02010609060101010101" pitchFamily="49" charset="-122"/>
                    <a:ea typeface="楷体" panose="02010609060101010101" pitchFamily="49" charset="-122"/>
                  </a:rPr>
                  <a:t>- F = 3, S = 1, P = 1</a:t>
                </a:r>
              </a:p>
              <a:p>
                <a:r>
                  <a:rPr lang="en-US" altLang="zh-CN" sz="2400" dirty="0">
                    <a:solidFill>
                      <a:srgbClr val="FF0000"/>
                    </a:solidFill>
                    <a:latin typeface="楷体" panose="02010609060101010101" pitchFamily="49" charset="-122"/>
                    <a:ea typeface="楷体" panose="02010609060101010101" pitchFamily="49" charset="-122"/>
                  </a:rPr>
                  <a:t>- F = 5, S = 1, P = 2</a:t>
                </a:r>
              </a:p>
              <a:p>
                <a:r>
                  <a:rPr lang="en-US" altLang="zh-CN" sz="2400" dirty="0">
                    <a:solidFill>
                      <a:srgbClr val="FF0000"/>
                    </a:solidFill>
                    <a:latin typeface="楷体" panose="02010609060101010101" pitchFamily="49" charset="-122"/>
                    <a:ea typeface="楷体" panose="02010609060101010101" pitchFamily="49" charset="-122"/>
                  </a:rPr>
                  <a:t>- F = 5, S = 2, P = ? (whatever fits)</a:t>
                </a:r>
              </a:p>
              <a:p>
                <a:r>
                  <a:rPr lang="en-US" altLang="zh-CN" sz="2400" dirty="0">
                    <a:solidFill>
                      <a:srgbClr val="FF0000"/>
                    </a:solidFill>
                    <a:latin typeface="楷体" panose="02010609060101010101" pitchFamily="49" charset="-122"/>
                    <a:ea typeface="楷体" panose="02010609060101010101" pitchFamily="49" charset="-122"/>
                  </a:rPr>
                  <a:t>- F = 1, S = 1, P = 0</a:t>
                </a:r>
                <a:endParaRPr lang="zh-CN" altLang="en-US" sz="2400" dirty="0">
                  <a:solidFill>
                    <a:srgbClr val="FF0000"/>
                  </a:solidFill>
                  <a:latin typeface="楷体" panose="02010609060101010101" pitchFamily="49" charset="-122"/>
                  <a:ea typeface="楷体" panose="02010609060101010101" pitchFamily="49" charset="-122"/>
                </a:endParaRPr>
              </a:p>
            </p:txBody>
          </p:sp>
        </mc:Choice>
        <mc:Fallback xmlns="">
          <p:sp>
            <p:nvSpPr>
              <p:cNvPr id="5" name="矩形 4">
                <a:extLst>
                  <a:ext uri="{FF2B5EF4-FFF2-40B4-BE49-F238E27FC236}">
                    <a16:creationId xmlns:a16="http://schemas.microsoft.com/office/drawing/2014/main" id="{47AE1F79-15D5-49BC-A2D3-4AFD2F2B8839}"/>
                  </a:ext>
                </a:extLst>
              </p:cNvPr>
              <p:cNvSpPr>
                <a:spLocks noRot="1" noChangeAspect="1" noMove="1" noResize="1" noEditPoints="1" noAdjustHandles="1" noChangeArrowheads="1" noChangeShapeType="1" noTextEdit="1"/>
              </p:cNvSpPr>
              <p:nvPr/>
            </p:nvSpPr>
            <p:spPr>
              <a:xfrm>
                <a:off x="6268280" y="964041"/>
                <a:ext cx="6096000" cy="2677656"/>
              </a:xfrm>
              <a:prstGeom prst="rect">
                <a:avLst/>
              </a:prstGeom>
              <a:blipFill>
                <a:blip r:embed="rId3"/>
                <a:stretch>
                  <a:fillRect l="-1500" t="-1822" b="-4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484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1638D7C-1BC3-4CC6-A151-604965323F5C}"/>
              </a:ext>
            </a:extLst>
          </p:cNvPr>
          <p:cNvCxnSpPr/>
          <p:nvPr/>
        </p:nvCxnSpPr>
        <p:spPr>
          <a:xfrm flipV="1">
            <a:off x="1690583" y="328317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5B4FA7DA-B157-4BBE-843A-FD520AD9A9AD}"/>
              </a:ext>
            </a:extLst>
          </p:cNvPr>
          <p:cNvSpPr/>
          <p:nvPr/>
        </p:nvSpPr>
        <p:spPr>
          <a:xfrm>
            <a:off x="4394287" y="2306401"/>
            <a:ext cx="297389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1x1</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卷积核</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69655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F4E2D2FC-56DD-4BDA-AED6-2FC5C264A41D}"/>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0B1089E1-B067-4979-A679-0BD6207F1E94}"/>
              </a:ext>
            </a:extLst>
          </p:cNvPr>
          <p:cNvSpPr/>
          <p:nvPr/>
        </p:nvSpPr>
        <p:spPr>
          <a:xfrm>
            <a:off x="4447296" y="133044"/>
            <a:ext cx="297389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1x1</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卷积核</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026" name="Picture 2" descr="https://img-blog.csdn.net/20171031121610352?watermark/2/text/aHR0cDovL2Jsb2cuY3Nkbi5uZXQvZ3VveXVuZmVpMjA=/font/5a6L5L2T/fontsize/400/fill/I0JBQkFCMA==/dissolve/70/gravity/Center">
            <a:extLst>
              <a:ext uri="{FF2B5EF4-FFF2-40B4-BE49-F238E27FC236}">
                <a16:creationId xmlns:a16="http://schemas.microsoft.com/office/drawing/2014/main" id="{D72183D1-C598-4D54-8549-F49306BEB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86" y="1383792"/>
            <a:ext cx="4936805" cy="419435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F0B2DE36-8C32-4D2D-8FE6-B97B9DD69FF0}"/>
              </a:ext>
            </a:extLst>
          </p:cNvPr>
          <p:cNvSpPr/>
          <p:nvPr/>
        </p:nvSpPr>
        <p:spPr>
          <a:xfrm>
            <a:off x="6958323" y="1496327"/>
            <a:ext cx="4598504" cy="2308324"/>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左图：</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输入       </a:t>
            </a:r>
            <a:r>
              <a:rPr lang="en-US" altLang="zh-CN" sz="2400" b="1" dirty="0">
                <a:latin typeface="楷体" panose="02010609060101010101" pitchFamily="49" charset="-122"/>
                <a:ea typeface="楷体" panose="02010609060101010101" pitchFamily="49" charset="-122"/>
              </a:rPr>
              <a:t>4x4x3</a:t>
            </a:r>
          </a:p>
          <a:p>
            <a:r>
              <a:rPr lang="zh-CN" altLang="en-US" sz="2400" b="1" dirty="0">
                <a:latin typeface="楷体" panose="02010609060101010101" pitchFamily="49" charset="-122"/>
                <a:ea typeface="楷体" panose="02010609060101010101" pitchFamily="49" charset="-122"/>
              </a:rPr>
              <a:t>卷积核     </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   </a:t>
            </a:r>
            <a:r>
              <a:rPr lang="en-US" altLang="zh-CN" sz="2400" b="1" dirty="0">
                <a:latin typeface="楷体" panose="02010609060101010101" pitchFamily="49" charset="-122"/>
                <a:ea typeface="楷体" panose="02010609060101010101" pitchFamily="49" charset="-122"/>
              </a:rPr>
              <a:t>1x1 </a:t>
            </a:r>
          </a:p>
          <a:p>
            <a:r>
              <a:rPr lang="zh-CN" altLang="en-US" sz="2400" b="1" dirty="0">
                <a:latin typeface="楷体" panose="02010609060101010101" pitchFamily="49" charset="-122"/>
                <a:ea typeface="楷体" panose="02010609060101010101" pitchFamily="49" charset="-122"/>
              </a:rPr>
              <a:t>输出       </a:t>
            </a:r>
            <a:r>
              <a:rPr lang="en-US" altLang="zh-CN" sz="2400" b="1" dirty="0">
                <a:latin typeface="楷体" panose="02010609060101010101" pitchFamily="49" charset="-122"/>
                <a:ea typeface="楷体" panose="02010609060101010101" pitchFamily="49" charset="-122"/>
              </a:rPr>
              <a:t>4x4x2</a:t>
            </a:r>
          </a:p>
          <a:p>
            <a:endParaRPr lang="en-US" altLang="zh-CN" sz="2400" b="1" dirty="0">
              <a:latin typeface="楷体" panose="02010609060101010101" pitchFamily="49" charset="-122"/>
              <a:ea typeface="楷体" panose="02010609060101010101" pitchFamily="49" charset="-122"/>
            </a:endParaRPr>
          </a:p>
          <a:p>
            <a:pPr algn="ctr"/>
            <a:endParaRPr lang="en-US" altLang="zh-CN" sz="2400" b="1"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B86F7105-05BF-4334-8875-BBDCF1DBD218}"/>
              </a:ext>
            </a:extLst>
          </p:cNvPr>
          <p:cNvSpPr/>
          <p:nvPr/>
        </p:nvSpPr>
        <p:spPr>
          <a:xfrm>
            <a:off x="6997120" y="3637090"/>
            <a:ext cx="5268670" cy="1938992"/>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右图</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输入     </a:t>
            </a:r>
            <a:r>
              <a:rPr lang="en-US" altLang="zh-CN" sz="2400" b="1" dirty="0">
                <a:latin typeface="楷体" panose="02010609060101010101" pitchFamily="49" charset="-122"/>
                <a:ea typeface="楷体" panose="02010609060101010101" pitchFamily="49" charset="-122"/>
              </a:rPr>
              <a:t>4x4x3</a:t>
            </a:r>
          </a:p>
          <a:p>
            <a:r>
              <a:rPr lang="zh-CN" altLang="en-US" sz="2400" b="1" dirty="0">
                <a:latin typeface="楷体" panose="02010609060101010101" pitchFamily="49" charset="-122"/>
                <a:ea typeface="楷体" panose="02010609060101010101" pitchFamily="49" charset="-122"/>
              </a:rPr>
              <a:t>卷积核   </a:t>
            </a:r>
            <a:r>
              <a:rPr lang="en-US" altLang="zh-CN" sz="2400" b="1" dirty="0">
                <a:latin typeface="楷体" panose="02010609060101010101" pitchFamily="49" charset="-122"/>
                <a:ea typeface="楷体" panose="02010609060101010101" pitchFamily="49" charset="-122"/>
              </a:rPr>
              <a:t>4</a:t>
            </a:r>
            <a:r>
              <a:rPr lang="zh-CN" altLang="en-US" sz="2400" b="1" dirty="0">
                <a:latin typeface="楷体" panose="02010609060101010101" pitchFamily="49" charset="-122"/>
                <a:ea typeface="楷体" panose="02010609060101010101" pitchFamily="49" charset="-122"/>
              </a:rPr>
              <a:t>   </a:t>
            </a:r>
            <a:r>
              <a:rPr lang="en-US" altLang="zh-CN" sz="2400" b="1" dirty="0">
                <a:latin typeface="楷体" panose="02010609060101010101" pitchFamily="49" charset="-122"/>
                <a:ea typeface="楷体" panose="02010609060101010101" pitchFamily="49" charset="-122"/>
              </a:rPr>
              <a:t>1x1</a:t>
            </a:r>
          </a:p>
          <a:p>
            <a:r>
              <a:rPr lang="zh-CN" altLang="en-US" sz="2400" b="1" dirty="0">
                <a:latin typeface="楷体" panose="02010609060101010101" pitchFamily="49" charset="-122"/>
                <a:ea typeface="楷体" panose="02010609060101010101" pitchFamily="49" charset="-122"/>
              </a:rPr>
              <a:t>输出     </a:t>
            </a:r>
            <a:r>
              <a:rPr lang="en-US" altLang="zh-CN" sz="2400" b="1" dirty="0">
                <a:latin typeface="楷体" panose="02010609060101010101" pitchFamily="49" charset="-122"/>
                <a:ea typeface="楷体" panose="02010609060101010101" pitchFamily="49" charset="-122"/>
              </a:rPr>
              <a:t>4x4x4</a:t>
            </a:r>
          </a:p>
          <a:p>
            <a:r>
              <a:rPr lang="zh-CN" altLang="en-US" sz="2400" b="1" dirty="0">
                <a:latin typeface="楷体" panose="02010609060101010101" pitchFamily="49" charset="-122"/>
                <a:ea typeface="楷体" panose="02010609060101010101" pitchFamily="49" charset="-122"/>
              </a:rPr>
              <a:t>  </a:t>
            </a:r>
            <a:endParaRPr lang="en-US" altLang="zh-CN" sz="2400" b="1" dirty="0">
              <a:latin typeface="楷体" panose="02010609060101010101" pitchFamily="49" charset="-122"/>
              <a:ea typeface="楷体" panose="02010609060101010101" pitchFamily="49" charset="-122"/>
            </a:endParaRPr>
          </a:p>
        </p:txBody>
      </p:sp>
      <p:sp>
        <p:nvSpPr>
          <p:cNvPr id="7" name="爆炸形: 14 pt  6">
            <a:extLst>
              <a:ext uri="{FF2B5EF4-FFF2-40B4-BE49-F238E27FC236}">
                <a16:creationId xmlns:a16="http://schemas.microsoft.com/office/drawing/2014/main" id="{107E41DA-524C-4FD4-8BE1-19DF25D75B2D}"/>
              </a:ext>
            </a:extLst>
          </p:cNvPr>
          <p:cNvSpPr/>
          <p:nvPr/>
        </p:nvSpPr>
        <p:spPr>
          <a:xfrm>
            <a:off x="9631455" y="1075697"/>
            <a:ext cx="2358887" cy="240527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降维</a:t>
            </a:r>
          </a:p>
        </p:txBody>
      </p:sp>
      <p:sp>
        <p:nvSpPr>
          <p:cNvPr id="9" name="爆炸形: 14 pt  8">
            <a:extLst>
              <a:ext uri="{FF2B5EF4-FFF2-40B4-BE49-F238E27FC236}">
                <a16:creationId xmlns:a16="http://schemas.microsoft.com/office/drawing/2014/main" id="{48D673ED-707A-447B-B059-71A4FBCBF4D5}"/>
              </a:ext>
            </a:extLst>
          </p:cNvPr>
          <p:cNvSpPr/>
          <p:nvPr/>
        </p:nvSpPr>
        <p:spPr>
          <a:xfrm>
            <a:off x="9488809" y="3134299"/>
            <a:ext cx="2358887" cy="240527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升维</a:t>
            </a:r>
          </a:p>
        </p:txBody>
      </p:sp>
      <p:sp>
        <p:nvSpPr>
          <p:cNvPr id="8" name="矩形 7">
            <a:extLst>
              <a:ext uri="{FF2B5EF4-FFF2-40B4-BE49-F238E27FC236}">
                <a16:creationId xmlns:a16="http://schemas.microsoft.com/office/drawing/2014/main" id="{585787F5-8D51-4627-AA48-4AAE9AC725C6}"/>
              </a:ext>
            </a:extLst>
          </p:cNvPr>
          <p:cNvSpPr/>
          <p:nvPr/>
        </p:nvSpPr>
        <p:spPr>
          <a:xfrm>
            <a:off x="128730" y="5817532"/>
            <a:ext cx="12019722" cy="646331"/>
          </a:xfrm>
          <a:prstGeom prst="rect">
            <a:avLst/>
          </a:prstGeom>
        </p:spPr>
        <p:txBody>
          <a:bodyPr wrap="square">
            <a:spAutoFit/>
          </a:bodyPr>
          <a:lstStyle/>
          <a:p>
            <a:r>
              <a:rPr lang="en-US" altLang="zh-CN" b="1" dirty="0">
                <a:solidFill>
                  <a:srgbClr val="4F4F4F"/>
                </a:solidFill>
                <a:latin typeface="楷体" panose="02010609060101010101" pitchFamily="49" charset="-122"/>
                <a:ea typeface="楷体" panose="02010609060101010101" pitchFamily="49" charset="-122"/>
              </a:rPr>
              <a:t>1×1</a:t>
            </a:r>
            <a:r>
              <a:rPr lang="zh-CN" altLang="en-US" b="1" dirty="0">
                <a:solidFill>
                  <a:srgbClr val="4F4F4F"/>
                </a:solidFill>
                <a:latin typeface="楷体" panose="02010609060101010101" pitchFamily="49" charset="-122"/>
                <a:ea typeface="楷体" panose="02010609060101010101" pitchFamily="49" charset="-122"/>
              </a:rPr>
              <a:t>卷积核最早引起人们的重视是在</a:t>
            </a:r>
            <a:r>
              <a:rPr lang="en-US" altLang="zh-CN" b="1" dirty="0" err="1">
                <a:solidFill>
                  <a:srgbClr val="4F4F4F"/>
                </a:solidFill>
                <a:latin typeface="楷体" panose="02010609060101010101" pitchFamily="49" charset="-122"/>
                <a:ea typeface="楷体" panose="02010609060101010101" pitchFamily="49" charset="-122"/>
              </a:rPr>
              <a:t>NIN《Min</a:t>
            </a:r>
            <a:r>
              <a:rPr lang="en-US" altLang="zh-CN" b="1" dirty="0">
                <a:solidFill>
                  <a:srgbClr val="4F4F4F"/>
                </a:solidFill>
                <a:latin typeface="楷体" panose="02010609060101010101" pitchFamily="49" charset="-122"/>
                <a:ea typeface="楷体" panose="02010609060101010101" pitchFamily="49" charset="-122"/>
              </a:rPr>
              <a:t> Lin, </a:t>
            </a:r>
            <a:r>
              <a:rPr lang="en-US" altLang="zh-CN" b="1" dirty="0" err="1">
                <a:solidFill>
                  <a:srgbClr val="4F4F4F"/>
                </a:solidFill>
                <a:latin typeface="楷体" panose="02010609060101010101" pitchFamily="49" charset="-122"/>
                <a:ea typeface="楷体" panose="02010609060101010101" pitchFamily="49" charset="-122"/>
              </a:rPr>
              <a:t>Qiang</a:t>
            </a:r>
            <a:r>
              <a:rPr lang="en-US" altLang="zh-CN" b="1" dirty="0">
                <a:solidFill>
                  <a:srgbClr val="4F4F4F"/>
                </a:solidFill>
                <a:latin typeface="楷体" panose="02010609060101010101" pitchFamily="49" charset="-122"/>
                <a:ea typeface="楷体" panose="02010609060101010101" pitchFamily="49" charset="-122"/>
              </a:rPr>
              <a:t> Chen, and </a:t>
            </a:r>
            <a:r>
              <a:rPr lang="en-US" altLang="zh-CN" b="1" dirty="0" err="1">
                <a:solidFill>
                  <a:srgbClr val="4F4F4F"/>
                </a:solidFill>
                <a:latin typeface="楷体" panose="02010609060101010101" pitchFamily="49" charset="-122"/>
                <a:ea typeface="楷体" panose="02010609060101010101" pitchFamily="49" charset="-122"/>
              </a:rPr>
              <a:t>Shuicheng</a:t>
            </a:r>
            <a:r>
              <a:rPr lang="en-US" altLang="zh-CN" b="1" dirty="0">
                <a:solidFill>
                  <a:srgbClr val="4F4F4F"/>
                </a:solidFill>
                <a:latin typeface="楷体" panose="02010609060101010101" pitchFamily="49" charset="-122"/>
                <a:ea typeface="楷体" panose="02010609060101010101" pitchFamily="49" charset="-122"/>
              </a:rPr>
              <a:t> Yan. Network in network. </a:t>
            </a:r>
            <a:r>
              <a:rPr lang="en-US" altLang="zh-CN" b="1" dirty="0" err="1">
                <a:solidFill>
                  <a:srgbClr val="4F4F4F"/>
                </a:solidFill>
                <a:latin typeface="楷体" panose="02010609060101010101" pitchFamily="49" charset="-122"/>
                <a:ea typeface="楷体" panose="02010609060101010101" pitchFamily="49" charset="-122"/>
              </a:rPr>
              <a:t>CoRR</a:t>
            </a:r>
            <a:r>
              <a:rPr lang="en-US" altLang="zh-CN" b="1" dirty="0">
                <a:solidFill>
                  <a:srgbClr val="4F4F4F"/>
                </a:solidFill>
                <a:latin typeface="楷体" panose="02010609060101010101" pitchFamily="49" charset="-122"/>
                <a:ea typeface="楷体" panose="02010609060101010101" pitchFamily="49" charset="-122"/>
              </a:rPr>
              <a:t>, abs/1312.4400, 2013》</a:t>
            </a:r>
            <a:r>
              <a:rPr lang="zh-CN" altLang="en-US" b="1" dirty="0">
                <a:solidFill>
                  <a:srgbClr val="4F4F4F"/>
                </a:solidFill>
                <a:latin typeface="楷体" panose="02010609060101010101" pitchFamily="49" charset="-122"/>
                <a:ea typeface="楷体" panose="02010609060101010101" pitchFamily="49" charset="-122"/>
              </a:rPr>
              <a:t>结构中，后来在</a:t>
            </a:r>
            <a:r>
              <a:rPr lang="en-US" altLang="zh-CN" b="1" dirty="0" err="1">
                <a:solidFill>
                  <a:srgbClr val="4F4F4F"/>
                </a:solidFill>
                <a:latin typeface="楷体" panose="02010609060101010101" pitchFamily="49" charset="-122"/>
                <a:ea typeface="楷体" panose="02010609060101010101" pitchFamily="49" charset="-122"/>
              </a:rPr>
              <a:t>GoogLeNet</a:t>
            </a:r>
            <a:r>
              <a:rPr lang="zh-CN" altLang="en-US" b="1" dirty="0">
                <a:solidFill>
                  <a:srgbClr val="4F4F4F"/>
                </a:solidFill>
                <a:latin typeface="楷体" panose="02010609060101010101" pitchFamily="49" charset="-122"/>
                <a:ea typeface="楷体" panose="02010609060101010101" pitchFamily="49" charset="-122"/>
              </a:rPr>
              <a:t>的</a:t>
            </a:r>
            <a:r>
              <a:rPr lang="en-US" altLang="zh-CN" b="1" dirty="0">
                <a:solidFill>
                  <a:srgbClr val="4F4F4F"/>
                </a:solidFill>
                <a:latin typeface="楷体" panose="02010609060101010101" pitchFamily="49" charset="-122"/>
                <a:ea typeface="楷体" panose="02010609060101010101" pitchFamily="49" charset="-122"/>
              </a:rPr>
              <a:t>Inception</a:t>
            </a:r>
            <a:r>
              <a:rPr lang="zh-CN" altLang="en-US" b="1" dirty="0">
                <a:solidFill>
                  <a:srgbClr val="4F4F4F"/>
                </a:solidFill>
                <a:latin typeface="楷体" panose="02010609060101010101" pitchFamily="49" charset="-122"/>
                <a:ea typeface="楷体" panose="02010609060101010101" pitchFamily="49" charset="-122"/>
              </a:rPr>
              <a:t>结构中用于降维。</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174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A8DB1DE-6B9B-49AC-BBE5-776781C19220}"/>
              </a:ext>
            </a:extLst>
          </p:cNvPr>
          <p:cNvCxnSpPr/>
          <p:nvPr/>
        </p:nvCxnSpPr>
        <p:spPr>
          <a:xfrm flipV="1">
            <a:off x="1690583" y="328317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92399303-3627-45E3-948E-A9DE388AB5D3}"/>
              </a:ext>
            </a:extLst>
          </p:cNvPr>
          <p:cNvSpPr/>
          <p:nvPr/>
        </p:nvSpPr>
        <p:spPr>
          <a:xfrm>
            <a:off x="4299674" y="2452174"/>
            <a:ext cx="359265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CNN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常用框架</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5521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C45D5ADE-0004-48AA-87B3-9F44B5450310}"/>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CE983708-F64F-4766-B4AD-3A6DB1F37B0F}"/>
              </a:ext>
            </a:extLst>
          </p:cNvPr>
          <p:cNvSpPr/>
          <p:nvPr/>
        </p:nvSpPr>
        <p:spPr>
          <a:xfrm>
            <a:off x="4137918" y="133044"/>
            <a:ext cx="359265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CNN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常用框架</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id="{917B875D-AE96-4FD4-819A-E7872413A08B}"/>
              </a:ext>
            </a:extLst>
          </p:cNvPr>
          <p:cNvSpPr/>
          <p:nvPr/>
        </p:nvSpPr>
        <p:spPr>
          <a:xfrm>
            <a:off x="935209" y="1795038"/>
            <a:ext cx="10707757" cy="830997"/>
          </a:xfrm>
          <a:prstGeom prst="rect">
            <a:avLst/>
          </a:prstGeom>
        </p:spPr>
        <p:txBody>
          <a:bodyPr wrap="square">
            <a:spAutoFit/>
          </a:bodyPr>
          <a:lstStyle/>
          <a:p>
            <a:pPr marL="285750" indent="-285750">
              <a:buFont typeface="Arial" panose="020B0604020202020204" pitchFamily="34" charset="0"/>
              <a:buChar char="•"/>
            </a:pPr>
            <a:r>
              <a:rPr lang="en-US" altLang="zh-CN" sz="2400" b="1" dirty="0">
                <a:solidFill>
                  <a:srgbClr val="FF0000"/>
                </a:solidFill>
                <a:latin typeface="楷体" panose="02010609060101010101" pitchFamily="49" charset="-122"/>
                <a:ea typeface="楷体" panose="02010609060101010101" pitchFamily="49" charset="-122"/>
              </a:rPr>
              <a:t>Caffe</a:t>
            </a:r>
            <a:r>
              <a:rPr lang="zh-CN" altLang="en-US" sz="2400" dirty="0">
                <a:solidFill>
                  <a:srgbClr val="333333"/>
                </a:solidFill>
                <a:latin typeface="楷体" panose="02010609060101010101" pitchFamily="49" charset="-122"/>
                <a:ea typeface="楷体" panose="02010609060101010101" pitchFamily="49" charset="-122"/>
              </a:rPr>
              <a:t>：源于</a:t>
            </a:r>
            <a:r>
              <a:rPr lang="en-US" altLang="zh-CN" sz="2400" dirty="0">
                <a:solidFill>
                  <a:srgbClr val="333333"/>
                </a:solidFill>
                <a:latin typeface="楷体" panose="02010609060101010101" pitchFamily="49" charset="-122"/>
                <a:ea typeface="楷体" panose="02010609060101010101" pitchFamily="49" charset="-122"/>
              </a:rPr>
              <a:t>Berkeley</a:t>
            </a:r>
            <a:r>
              <a:rPr lang="zh-CN" altLang="en-US" sz="2400" dirty="0">
                <a:solidFill>
                  <a:srgbClr val="333333"/>
                </a:solidFill>
                <a:latin typeface="楷体" panose="02010609060101010101" pitchFamily="49" charset="-122"/>
                <a:ea typeface="楷体" panose="02010609060101010101" pitchFamily="49" charset="-122"/>
              </a:rPr>
              <a:t>的主流</a:t>
            </a:r>
            <a:r>
              <a:rPr lang="en-US" altLang="zh-CN" sz="2400" dirty="0">
                <a:solidFill>
                  <a:srgbClr val="333333"/>
                </a:solidFill>
                <a:latin typeface="楷体" panose="02010609060101010101" pitchFamily="49" charset="-122"/>
                <a:ea typeface="楷体" panose="02010609060101010101" pitchFamily="49" charset="-122"/>
              </a:rPr>
              <a:t>CV</a:t>
            </a:r>
            <a:r>
              <a:rPr lang="zh-CN" altLang="en-US" sz="2400" dirty="0">
                <a:solidFill>
                  <a:srgbClr val="333333"/>
                </a:solidFill>
                <a:latin typeface="楷体" panose="02010609060101010101" pitchFamily="49" charset="-122"/>
                <a:ea typeface="楷体" panose="02010609060101010101" pitchFamily="49" charset="-122"/>
              </a:rPr>
              <a:t>工具包，支持</a:t>
            </a:r>
            <a:r>
              <a:rPr lang="en-US" altLang="zh-CN" sz="2400" dirty="0">
                <a:solidFill>
                  <a:srgbClr val="333333"/>
                </a:solidFill>
                <a:latin typeface="楷体" panose="02010609060101010101" pitchFamily="49" charset="-122"/>
                <a:ea typeface="楷体" panose="02010609060101010101" pitchFamily="49" charset="-122"/>
              </a:rPr>
              <a:t>C++,</a:t>
            </a:r>
            <a:r>
              <a:rPr lang="en-US" altLang="zh-CN" sz="2400" dirty="0" err="1">
                <a:solidFill>
                  <a:srgbClr val="333333"/>
                </a:solidFill>
                <a:latin typeface="楷体" panose="02010609060101010101" pitchFamily="49" charset="-122"/>
                <a:ea typeface="楷体" panose="02010609060101010101" pitchFamily="49" charset="-122"/>
              </a:rPr>
              <a:t>python,matlab</a:t>
            </a:r>
            <a:r>
              <a:rPr lang="zh-CN" altLang="en-US" sz="2400" dirty="0">
                <a:solidFill>
                  <a:srgbClr val="333333"/>
                </a:solidFill>
                <a:latin typeface="楷体" panose="02010609060101010101" pitchFamily="49" charset="-122"/>
                <a:ea typeface="楷体" panose="02010609060101010101" pitchFamily="49" charset="-122"/>
              </a:rPr>
              <a:t>，</a:t>
            </a:r>
            <a:r>
              <a:rPr lang="en-US" altLang="zh-CN" sz="2400" dirty="0">
                <a:solidFill>
                  <a:srgbClr val="333333"/>
                </a:solidFill>
                <a:latin typeface="楷体" panose="02010609060101010101" pitchFamily="49" charset="-122"/>
                <a:ea typeface="楷体" panose="02010609060101010101" pitchFamily="49" charset="-122"/>
              </a:rPr>
              <a:t>Model Zoo</a:t>
            </a:r>
            <a:r>
              <a:rPr lang="zh-CN" altLang="en-US" sz="2400" dirty="0">
                <a:solidFill>
                  <a:srgbClr val="333333"/>
                </a:solidFill>
                <a:latin typeface="楷体" panose="02010609060101010101" pitchFamily="49" charset="-122"/>
                <a:ea typeface="楷体" panose="02010609060101010101" pitchFamily="49" charset="-122"/>
              </a:rPr>
              <a:t>中有大量预训练好的模型供使用</a:t>
            </a:r>
          </a:p>
        </p:txBody>
      </p:sp>
      <p:sp>
        <p:nvSpPr>
          <p:cNvPr id="6" name="矩形 5">
            <a:extLst>
              <a:ext uri="{FF2B5EF4-FFF2-40B4-BE49-F238E27FC236}">
                <a16:creationId xmlns:a16="http://schemas.microsoft.com/office/drawing/2014/main" id="{9641DCB8-DB2B-4E9F-8EA3-2D9E70F87294}"/>
              </a:ext>
            </a:extLst>
          </p:cNvPr>
          <p:cNvSpPr/>
          <p:nvPr/>
        </p:nvSpPr>
        <p:spPr>
          <a:xfrm>
            <a:off x="935209" y="3013501"/>
            <a:ext cx="10105714" cy="830997"/>
          </a:xfrm>
          <a:prstGeom prst="rect">
            <a:avLst/>
          </a:prstGeom>
        </p:spPr>
        <p:txBody>
          <a:bodyPr wrap="square">
            <a:spAutoFit/>
          </a:bodyPr>
          <a:lstStyle/>
          <a:p>
            <a:pPr marL="285750" indent="-285750">
              <a:buFont typeface="Arial" panose="020B0604020202020204" pitchFamily="34" charset="0"/>
              <a:buChar char="•"/>
            </a:pPr>
            <a:r>
              <a:rPr lang="en-US" altLang="zh-CN" sz="2400" b="1" dirty="0">
                <a:solidFill>
                  <a:srgbClr val="FF0000"/>
                </a:solidFill>
                <a:latin typeface="楷体" panose="02010609060101010101" pitchFamily="49" charset="-122"/>
                <a:ea typeface="楷体" panose="02010609060101010101" pitchFamily="49" charset="-122"/>
              </a:rPr>
              <a:t>TensorFlow</a:t>
            </a:r>
            <a:r>
              <a:rPr lang="zh-CN" altLang="en-US" sz="2400" dirty="0">
                <a:solidFill>
                  <a:srgbClr val="333333"/>
                </a:solidFill>
                <a:latin typeface="楷体" panose="02010609060101010101" pitchFamily="49" charset="-122"/>
                <a:ea typeface="楷体" panose="02010609060101010101" pitchFamily="49" charset="-122"/>
              </a:rPr>
              <a:t>：</a:t>
            </a:r>
            <a:r>
              <a:rPr lang="en-US" altLang="zh-CN" sz="2400" dirty="0">
                <a:solidFill>
                  <a:srgbClr val="333333"/>
                </a:solidFill>
                <a:latin typeface="楷体" panose="02010609060101010101" pitchFamily="49" charset="-122"/>
                <a:ea typeface="楷体" panose="02010609060101010101" pitchFamily="49" charset="-122"/>
              </a:rPr>
              <a:t>Google</a:t>
            </a:r>
            <a:r>
              <a:rPr lang="zh-CN" altLang="en-US" sz="2400" dirty="0">
                <a:solidFill>
                  <a:srgbClr val="333333"/>
                </a:solidFill>
                <a:latin typeface="楷体" panose="02010609060101010101" pitchFamily="49" charset="-122"/>
                <a:ea typeface="楷体" panose="02010609060101010101" pitchFamily="49" charset="-122"/>
              </a:rPr>
              <a:t>的深度学习框架，</a:t>
            </a:r>
            <a:r>
              <a:rPr lang="en-US" altLang="zh-CN" sz="2400" dirty="0" err="1">
                <a:solidFill>
                  <a:srgbClr val="333333"/>
                </a:solidFill>
                <a:latin typeface="楷体" panose="02010609060101010101" pitchFamily="49" charset="-122"/>
                <a:ea typeface="楷体" panose="02010609060101010101" pitchFamily="49" charset="-122"/>
              </a:rPr>
              <a:t>TensorBoard</a:t>
            </a:r>
            <a:r>
              <a:rPr lang="zh-CN" altLang="en-US" sz="2400" dirty="0">
                <a:solidFill>
                  <a:srgbClr val="333333"/>
                </a:solidFill>
                <a:latin typeface="楷体" panose="02010609060101010101" pitchFamily="49" charset="-122"/>
                <a:ea typeface="楷体" panose="02010609060101010101" pitchFamily="49" charset="-122"/>
              </a:rPr>
              <a:t>可视化很方便，数据和模型并行化好，速度快</a:t>
            </a:r>
          </a:p>
        </p:txBody>
      </p:sp>
      <p:sp>
        <p:nvSpPr>
          <p:cNvPr id="7" name="矩形 6">
            <a:extLst>
              <a:ext uri="{FF2B5EF4-FFF2-40B4-BE49-F238E27FC236}">
                <a16:creationId xmlns:a16="http://schemas.microsoft.com/office/drawing/2014/main" id="{C15318F1-A9FF-4C9D-A6EA-DB56D50A95E2}"/>
              </a:ext>
            </a:extLst>
          </p:cNvPr>
          <p:cNvSpPr/>
          <p:nvPr/>
        </p:nvSpPr>
        <p:spPr>
          <a:xfrm>
            <a:off x="940904" y="4231964"/>
            <a:ext cx="10310191" cy="830997"/>
          </a:xfrm>
          <a:prstGeom prst="rect">
            <a:avLst/>
          </a:prstGeom>
        </p:spPr>
        <p:txBody>
          <a:bodyPr wrap="square">
            <a:spAutoFit/>
          </a:bodyPr>
          <a:lstStyle/>
          <a:p>
            <a:pPr marL="285750" indent="-285750">
              <a:buFont typeface="Arial" panose="020B0604020202020204" pitchFamily="34" charset="0"/>
              <a:buChar char="•"/>
            </a:pPr>
            <a:r>
              <a:rPr lang="en-US" altLang="zh-CN" sz="2400" b="1" dirty="0" err="1">
                <a:solidFill>
                  <a:srgbClr val="FF0000"/>
                </a:solidFill>
                <a:latin typeface="楷体" panose="02010609060101010101" pitchFamily="49" charset="-122"/>
                <a:ea typeface="楷体" panose="02010609060101010101" pitchFamily="49" charset="-122"/>
              </a:rPr>
              <a:t>Torch</a:t>
            </a:r>
            <a:r>
              <a:rPr lang="en-US" altLang="zh-CN" sz="2400" dirty="0" err="1">
                <a:solidFill>
                  <a:srgbClr val="333333"/>
                </a:solidFill>
                <a:latin typeface="楷体" panose="02010609060101010101" pitchFamily="49" charset="-122"/>
                <a:ea typeface="楷体" panose="02010609060101010101" pitchFamily="49" charset="-122"/>
              </a:rPr>
              <a:t>:Facebook</a:t>
            </a:r>
            <a:r>
              <a:rPr lang="zh-CN" altLang="en-US" sz="2400" dirty="0">
                <a:solidFill>
                  <a:srgbClr val="333333"/>
                </a:solidFill>
                <a:latin typeface="楷体" panose="02010609060101010101" pitchFamily="49" charset="-122"/>
                <a:ea typeface="楷体" panose="02010609060101010101" pitchFamily="49" charset="-122"/>
              </a:rPr>
              <a:t>用的卷积神经网络工具包</a:t>
            </a:r>
            <a:r>
              <a:rPr lang="en-US" altLang="zh-CN" sz="2400" dirty="0">
                <a:solidFill>
                  <a:srgbClr val="333333"/>
                </a:solidFill>
                <a:latin typeface="楷体" panose="02010609060101010101" pitchFamily="49" charset="-122"/>
                <a:ea typeface="楷体" panose="02010609060101010101" pitchFamily="49" charset="-122"/>
              </a:rPr>
              <a:t>,</a:t>
            </a:r>
            <a:r>
              <a:rPr lang="zh-CN" altLang="en-US" sz="2400" dirty="0">
                <a:solidFill>
                  <a:srgbClr val="333333"/>
                </a:solidFill>
                <a:latin typeface="楷体" panose="02010609060101010101" pitchFamily="49" charset="-122"/>
                <a:ea typeface="楷体" panose="02010609060101010101" pitchFamily="49" charset="-122"/>
              </a:rPr>
              <a:t>通过时域卷积的本地接口，使用非常直观</a:t>
            </a:r>
            <a:r>
              <a:rPr lang="en-US" altLang="zh-CN" sz="2400" dirty="0">
                <a:solidFill>
                  <a:srgbClr val="333333"/>
                </a:solidFill>
                <a:latin typeface="楷体" panose="02010609060101010101" pitchFamily="49" charset="-122"/>
                <a:ea typeface="楷体" panose="02010609060101010101" pitchFamily="49" charset="-122"/>
              </a:rPr>
              <a:t>,</a:t>
            </a:r>
            <a:r>
              <a:rPr lang="zh-CN" altLang="en-US" sz="2400" dirty="0">
                <a:solidFill>
                  <a:srgbClr val="333333"/>
                </a:solidFill>
                <a:latin typeface="楷体" panose="02010609060101010101" pitchFamily="49" charset="-122"/>
                <a:ea typeface="楷体" panose="02010609060101010101" pitchFamily="49" charset="-122"/>
              </a:rPr>
              <a:t>定义新网络层简单</a:t>
            </a:r>
            <a:r>
              <a:rPr lang="en-US" altLang="zh-CN" sz="2400" dirty="0">
                <a:solidFill>
                  <a:srgbClr val="333333"/>
                </a:solidFill>
                <a:latin typeface="楷体" panose="02010609060101010101" pitchFamily="49" charset="-122"/>
                <a:ea typeface="楷体" panose="02010609060101010101" pitchFamily="49" charset="-122"/>
              </a:rPr>
              <a:t>.</a:t>
            </a:r>
            <a:endParaRPr lang="en-US" altLang="zh-CN" sz="2400" b="0" i="0" dirty="0">
              <a:solidFill>
                <a:srgbClr val="333333"/>
              </a:solidFill>
              <a:effectLst/>
              <a:latin typeface="楷体" panose="02010609060101010101" pitchFamily="49" charset="-122"/>
              <a:ea typeface="楷体" panose="02010609060101010101" pitchFamily="49" charset="-122"/>
            </a:endParaRPr>
          </a:p>
        </p:txBody>
      </p:sp>
      <p:sp>
        <p:nvSpPr>
          <p:cNvPr id="3" name="笑脸 2">
            <a:extLst>
              <a:ext uri="{FF2B5EF4-FFF2-40B4-BE49-F238E27FC236}">
                <a16:creationId xmlns:a16="http://schemas.microsoft.com/office/drawing/2014/main" id="{02926B68-65EB-44F1-B126-C3BDFBDF0B5B}"/>
              </a:ext>
            </a:extLst>
          </p:cNvPr>
          <p:cNvSpPr/>
          <p:nvPr/>
        </p:nvSpPr>
        <p:spPr>
          <a:xfrm>
            <a:off x="3051016" y="2779369"/>
            <a:ext cx="1004935" cy="929327"/>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94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0F7C910-A193-4DFE-851B-C1BEF680B9C1}"/>
              </a:ext>
            </a:extLst>
          </p:cNvPr>
          <p:cNvCxnSpPr/>
          <p:nvPr/>
        </p:nvCxnSpPr>
        <p:spPr>
          <a:xfrm flipV="1">
            <a:off x="1342775" y="3131382"/>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58696DDB-15E0-4399-915B-AB4CD8FE1754}"/>
              </a:ext>
            </a:extLst>
          </p:cNvPr>
          <p:cNvSpPr/>
          <p:nvPr/>
        </p:nvSpPr>
        <p:spPr>
          <a:xfrm>
            <a:off x="4609051" y="2300385"/>
            <a:ext cx="2973892"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CNN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的特点</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009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9A3678C-F45B-4216-ADD6-62D089C53759}"/>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6C51609A-6981-4018-9A71-EA7F47E4D09D}"/>
              </a:ext>
            </a:extLst>
          </p:cNvPr>
          <p:cNvSpPr/>
          <p:nvPr/>
        </p:nvSpPr>
        <p:spPr>
          <a:xfrm>
            <a:off x="4604386" y="133044"/>
            <a:ext cx="2659702"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局部感知</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AutoShape 2" descr="http://i.imgur.com/PHbta3D.jpg">
            <a:extLst>
              <a:ext uri="{FF2B5EF4-FFF2-40B4-BE49-F238E27FC236}">
                <a16:creationId xmlns:a16="http://schemas.microsoft.com/office/drawing/2014/main" id="{2F25F4C4-1E8D-42BC-B42F-3FB70A7A84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8" name="Picture 4" descr="http://i.imgur.com/PHbta3D.jpg">
            <a:extLst>
              <a:ext uri="{FF2B5EF4-FFF2-40B4-BE49-F238E27FC236}">
                <a16:creationId xmlns:a16="http://schemas.microsoft.com/office/drawing/2014/main" id="{6AB79097-3D8B-4821-A16B-B020DCEF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087" y="1763679"/>
            <a:ext cx="8903826" cy="333064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FB9A2F8-3573-4E70-A6F8-285017C88512}"/>
              </a:ext>
            </a:extLst>
          </p:cNvPr>
          <p:cNvSpPr txBox="1"/>
          <p:nvPr/>
        </p:nvSpPr>
        <p:spPr>
          <a:xfrm>
            <a:off x="3525078" y="5123435"/>
            <a:ext cx="1908313" cy="400110"/>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rPr>
              <a:t>全连接</a:t>
            </a:r>
          </a:p>
        </p:txBody>
      </p:sp>
      <p:sp>
        <p:nvSpPr>
          <p:cNvPr id="7" name="文本框 6">
            <a:extLst>
              <a:ext uri="{FF2B5EF4-FFF2-40B4-BE49-F238E27FC236}">
                <a16:creationId xmlns:a16="http://schemas.microsoft.com/office/drawing/2014/main" id="{D5D13BDF-8BDF-4284-99E7-E26E6C02BF53}"/>
              </a:ext>
            </a:extLst>
          </p:cNvPr>
          <p:cNvSpPr txBox="1"/>
          <p:nvPr/>
        </p:nvSpPr>
        <p:spPr>
          <a:xfrm>
            <a:off x="8103704" y="5190429"/>
            <a:ext cx="1908313" cy="400110"/>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rPr>
              <a:t>局部连接</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8EEA6FC-0715-4359-9519-EE859DA1ED53}"/>
                  </a:ext>
                </a:extLst>
              </p:cNvPr>
              <p:cNvSpPr/>
              <p:nvPr/>
            </p:nvSpPr>
            <p:spPr>
              <a:xfrm>
                <a:off x="770887" y="1183459"/>
                <a:ext cx="8002051" cy="470000"/>
              </a:xfrm>
              <a:prstGeom prst="rect">
                <a:avLst/>
              </a:prstGeom>
            </p:spPr>
            <p:txBody>
              <a:bodyPr wrap="square">
                <a:spAutoFit/>
              </a:bodyPr>
              <a:lstStyle/>
              <a:p>
                <a:r>
                  <a:rPr lang="zh-CN" altLang="en-US" sz="2400" b="1" dirty="0">
                    <a:solidFill>
                      <a:srgbClr val="555555"/>
                    </a:solidFill>
                    <a:latin typeface="楷体" panose="02010609060101010101" pitchFamily="49" charset="-122"/>
                    <a:ea typeface="楷体" panose="02010609060101010101" pitchFamily="49" charset="-122"/>
                  </a:rPr>
                  <a:t>输入图像：</a:t>
                </a:r>
                <a:r>
                  <a:rPr lang="en-US" altLang="zh-CN" sz="2400" b="1" dirty="0">
                    <a:solidFill>
                      <a:srgbClr val="555555"/>
                    </a:solidFill>
                    <a:latin typeface="楷体" panose="02010609060101010101" pitchFamily="49" charset="-122"/>
                    <a:ea typeface="楷体" panose="02010609060101010101" pitchFamily="49" charset="-122"/>
                  </a:rPr>
                  <a:t>1000 × 1000</a:t>
                </a:r>
                <a:r>
                  <a:rPr lang="zh-CN" altLang="en-US" sz="2400" b="1" dirty="0">
                    <a:solidFill>
                      <a:srgbClr val="555555"/>
                    </a:solidFill>
                    <a:latin typeface="楷体" panose="02010609060101010101" pitchFamily="49" charset="-122"/>
                    <a:ea typeface="楷体" panose="02010609060101010101" pitchFamily="49" charset="-122"/>
                  </a:rPr>
                  <a:t>，下一层神经元数目：</a:t>
                </a:r>
                <a14:m>
                  <m:oMath xmlns:m="http://schemas.openxmlformats.org/officeDocument/2006/math">
                    <m:sSup>
                      <m:sSupPr>
                        <m:ctrlPr>
                          <a:rPr lang="en-US" altLang="zh-CN" sz="2400" b="1" i="1" smtClean="0">
                            <a:solidFill>
                              <a:srgbClr val="555555"/>
                            </a:solidFill>
                            <a:latin typeface="Cambria Math" panose="02040503050406030204" pitchFamily="18" charset="0"/>
                            <a:ea typeface="Microsoft YaHei" panose="020B0503020204020204" pitchFamily="34" charset="-122"/>
                          </a:rPr>
                        </m:ctrlPr>
                      </m:sSupPr>
                      <m:e>
                        <m:r>
                          <a:rPr lang="en-US" altLang="zh-CN" sz="2400" b="1" i="1" smtClean="0">
                            <a:solidFill>
                              <a:srgbClr val="555555"/>
                            </a:solidFill>
                            <a:latin typeface="Cambria Math" panose="02040503050406030204" pitchFamily="18" charset="0"/>
                            <a:ea typeface="Microsoft YaHei" panose="020B0503020204020204" pitchFamily="34" charset="-122"/>
                          </a:rPr>
                          <m:t>𝟏𝟎</m:t>
                        </m:r>
                      </m:e>
                      <m:sup>
                        <m:r>
                          <a:rPr lang="en-US" altLang="zh-CN" sz="2400" b="1" i="1" smtClean="0">
                            <a:solidFill>
                              <a:srgbClr val="555555"/>
                            </a:solidFill>
                            <a:latin typeface="Cambria Math" panose="02040503050406030204" pitchFamily="18" charset="0"/>
                            <a:ea typeface="Microsoft YaHei" panose="020B0503020204020204" pitchFamily="34" charset="-122"/>
                          </a:rPr>
                          <m:t>𝟔</m:t>
                        </m:r>
                      </m:sup>
                    </m:sSup>
                  </m:oMath>
                </a14:m>
                <a:endParaRPr lang="zh-CN" altLang="en-US" sz="2400" b="1" dirty="0">
                  <a:latin typeface="楷体" panose="02010609060101010101" pitchFamily="49" charset="-122"/>
                  <a:ea typeface="楷体" panose="02010609060101010101" pitchFamily="49" charset="-122"/>
                </a:endParaRPr>
              </a:p>
            </p:txBody>
          </p:sp>
        </mc:Choice>
        <mc:Fallback xmlns="">
          <p:sp>
            <p:nvSpPr>
              <p:cNvPr id="6" name="矩形 5">
                <a:extLst>
                  <a:ext uri="{FF2B5EF4-FFF2-40B4-BE49-F238E27FC236}">
                    <a16:creationId xmlns:a16="http://schemas.microsoft.com/office/drawing/2014/main" id="{58EEA6FC-0715-4359-9519-EE859DA1ED53}"/>
                  </a:ext>
                </a:extLst>
              </p:cNvPr>
              <p:cNvSpPr>
                <a:spLocks noRot="1" noChangeAspect="1" noMove="1" noResize="1" noEditPoints="1" noAdjustHandles="1" noChangeArrowheads="1" noChangeShapeType="1" noTextEdit="1"/>
              </p:cNvSpPr>
              <p:nvPr/>
            </p:nvSpPr>
            <p:spPr>
              <a:xfrm>
                <a:off x="770887" y="1183459"/>
                <a:ext cx="8002051" cy="470000"/>
              </a:xfrm>
              <a:prstGeom prst="rect">
                <a:avLst/>
              </a:prstGeom>
              <a:blipFill>
                <a:blip r:embed="rId4"/>
                <a:stretch>
                  <a:fillRect l="-1142" t="-12987" b="-24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4044C23-0BCA-451A-9C23-69F45675EE54}"/>
                  </a:ext>
                </a:extLst>
              </p:cNvPr>
              <p:cNvSpPr/>
              <p:nvPr/>
            </p:nvSpPr>
            <p:spPr>
              <a:xfrm>
                <a:off x="996174" y="5619654"/>
                <a:ext cx="8002051" cy="470000"/>
              </a:xfrm>
              <a:prstGeom prst="rect">
                <a:avLst/>
              </a:prstGeom>
            </p:spPr>
            <p:txBody>
              <a:bodyPr wrap="square">
                <a:spAutoFit/>
              </a:bodyPr>
              <a:lstStyle/>
              <a:p>
                <a:r>
                  <a:rPr lang="zh-CN" altLang="en-US" sz="2400" b="1" dirty="0">
                    <a:solidFill>
                      <a:srgbClr val="555555"/>
                    </a:solidFill>
                    <a:latin typeface="楷体" panose="02010609060101010101" pitchFamily="49" charset="-122"/>
                    <a:ea typeface="楷体" panose="02010609060101010101" pitchFamily="49" charset="-122"/>
                  </a:rPr>
                  <a:t>全连接权值参数：  </a:t>
                </a:r>
                <a:r>
                  <a:rPr lang="en-US" altLang="zh-CN" sz="2400" b="1" dirty="0">
                    <a:latin typeface="楷体" panose="02010609060101010101" pitchFamily="49" charset="-122"/>
                    <a:ea typeface="楷体" panose="02010609060101010101" pitchFamily="49" charset="-122"/>
                  </a:rPr>
                  <a:t>1000 × 1000 × </a:t>
                </a:r>
                <a14:m>
                  <m:oMath xmlns:m="http://schemas.openxmlformats.org/officeDocument/2006/math">
                    <m:sSup>
                      <m:sSupPr>
                        <m:ctrlPr>
                          <a:rPr lang="en-US" altLang="zh-CN" sz="2400" b="1" i="1">
                            <a:solidFill>
                              <a:srgbClr val="555555"/>
                            </a:solidFill>
                            <a:latin typeface="Cambria Math" panose="02040503050406030204" pitchFamily="18" charset="0"/>
                            <a:ea typeface="Microsoft YaHei" panose="020B0503020204020204" pitchFamily="34" charset="-122"/>
                          </a:rPr>
                        </m:ctrlPr>
                      </m:sSupPr>
                      <m:e>
                        <m:r>
                          <a:rPr lang="en-US" altLang="zh-CN" sz="2400" b="1" i="1">
                            <a:solidFill>
                              <a:srgbClr val="555555"/>
                            </a:solidFill>
                            <a:latin typeface="Cambria Math" panose="02040503050406030204" pitchFamily="18" charset="0"/>
                            <a:ea typeface="Microsoft YaHei" panose="020B0503020204020204" pitchFamily="34" charset="-122"/>
                          </a:rPr>
                          <m:t>𝟏𝟎</m:t>
                        </m:r>
                      </m:e>
                      <m:sup>
                        <m:r>
                          <a:rPr lang="en-US" altLang="zh-CN" sz="2400" b="1" i="1">
                            <a:solidFill>
                              <a:srgbClr val="555555"/>
                            </a:solidFill>
                            <a:latin typeface="Cambria Math" panose="02040503050406030204" pitchFamily="18" charset="0"/>
                            <a:ea typeface="Microsoft YaHei" panose="020B0503020204020204" pitchFamily="34" charset="-122"/>
                          </a:rPr>
                          <m:t>𝟔</m:t>
                        </m:r>
                      </m:sup>
                    </m:sSup>
                    <m:r>
                      <a:rPr lang="en-US" altLang="zh-CN" sz="2400" b="1" i="1">
                        <a:solidFill>
                          <a:srgbClr val="555555"/>
                        </a:solidFill>
                        <a:latin typeface="Cambria Math" panose="02040503050406030204" pitchFamily="18" charset="0"/>
                        <a:ea typeface="Microsoft YaHei" panose="020B0503020204020204" pitchFamily="34" charset="-122"/>
                      </a:rPr>
                      <m:t> </m:t>
                    </m:r>
                  </m:oMath>
                </a14:m>
                <a:r>
                  <a:rPr lang="en-US" altLang="zh-CN" sz="2400" b="1" dirty="0">
                    <a:latin typeface="楷体" panose="02010609060101010101" pitchFamily="49" charset="-122"/>
                    <a:ea typeface="楷体" panose="02010609060101010101" pitchFamily="49" charset="-122"/>
                  </a:rPr>
                  <a:t>= </a:t>
                </a:r>
                <a14:m>
                  <m:oMath xmlns:m="http://schemas.openxmlformats.org/officeDocument/2006/math">
                    <m:sSup>
                      <m:sSupPr>
                        <m:ctrlPr>
                          <a:rPr lang="en-US" altLang="zh-CN" sz="2400" b="1" i="1">
                            <a:solidFill>
                              <a:srgbClr val="555555"/>
                            </a:solidFill>
                            <a:latin typeface="Cambria Math" panose="02040503050406030204" pitchFamily="18" charset="0"/>
                            <a:ea typeface="Microsoft YaHei" panose="020B0503020204020204" pitchFamily="34" charset="-122"/>
                          </a:rPr>
                        </m:ctrlPr>
                      </m:sSupPr>
                      <m:e>
                        <m:r>
                          <a:rPr lang="en-US" altLang="zh-CN" sz="2400" b="1" i="1">
                            <a:solidFill>
                              <a:srgbClr val="555555"/>
                            </a:solidFill>
                            <a:latin typeface="Cambria Math" panose="02040503050406030204" pitchFamily="18" charset="0"/>
                            <a:ea typeface="Microsoft YaHei" panose="020B0503020204020204" pitchFamily="34" charset="-122"/>
                          </a:rPr>
                          <m:t>𝟏𝟎</m:t>
                        </m:r>
                      </m:e>
                      <m:sup>
                        <m:r>
                          <a:rPr lang="en-US" altLang="zh-CN" sz="2400" b="1" i="1" smtClean="0">
                            <a:solidFill>
                              <a:srgbClr val="555555"/>
                            </a:solidFill>
                            <a:latin typeface="Cambria Math" panose="02040503050406030204" pitchFamily="18" charset="0"/>
                            <a:ea typeface="Microsoft YaHei" panose="020B0503020204020204" pitchFamily="34" charset="-122"/>
                          </a:rPr>
                          <m:t>𝟏𝟐</m:t>
                        </m:r>
                      </m:sup>
                    </m:sSup>
                  </m:oMath>
                </a14:m>
                <a:endParaRPr lang="zh-CN" altLang="en-US" sz="2400" b="1" dirty="0">
                  <a:latin typeface="楷体" panose="02010609060101010101" pitchFamily="49" charset="-122"/>
                  <a:ea typeface="楷体" panose="02010609060101010101" pitchFamily="49" charset="-122"/>
                </a:endParaRPr>
              </a:p>
            </p:txBody>
          </p:sp>
        </mc:Choice>
        <mc:Fallback xmlns="">
          <p:sp>
            <p:nvSpPr>
              <p:cNvPr id="9" name="矩形 8">
                <a:extLst>
                  <a:ext uri="{FF2B5EF4-FFF2-40B4-BE49-F238E27FC236}">
                    <a16:creationId xmlns:a16="http://schemas.microsoft.com/office/drawing/2014/main" id="{54044C23-0BCA-451A-9C23-69F45675EE54}"/>
                  </a:ext>
                </a:extLst>
              </p:cNvPr>
              <p:cNvSpPr>
                <a:spLocks noRot="1" noChangeAspect="1" noMove="1" noResize="1" noEditPoints="1" noAdjustHandles="1" noChangeArrowheads="1" noChangeShapeType="1" noTextEdit="1"/>
              </p:cNvSpPr>
              <p:nvPr/>
            </p:nvSpPr>
            <p:spPr>
              <a:xfrm>
                <a:off x="996174" y="5619654"/>
                <a:ext cx="8002051" cy="470000"/>
              </a:xfrm>
              <a:prstGeom prst="rect">
                <a:avLst/>
              </a:prstGeom>
              <a:blipFill>
                <a:blip r:embed="rId5"/>
                <a:stretch>
                  <a:fillRect l="-1142" t="-12987" b="-24675"/>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25B2B2C6-4AF4-4F4F-8963-D36ACC8CC91A}"/>
              </a:ext>
            </a:extLst>
          </p:cNvPr>
          <p:cNvSpPr/>
          <p:nvPr/>
        </p:nvSpPr>
        <p:spPr>
          <a:xfrm>
            <a:off x="996173" y="6200930"/>
            <a:ext cx="8002051" cy="461665"/>
          </a:xfrm>
          <a:prstGeom prst="rect">
            <a:avLst/>
          </a:prstGeom>
        </p:spPr>
        <p:txBody>
          <a:bodyPr wrap="square">
            <a:spAutoFit/>
          </a:bodyPr>
          <a:lstStyle/>
          <a:p>
            <a:r>
              <a:rPr lang="zh-CN" altLang="en-US" sz="2400" b="1" dirty="0">
                <a:solidFill>
                  <a:srgbClr val="555555"/>
                </a:solidFill>
                <a:latin typeface="楷体" panose="02010609060101010101" pitchFamily="49" charset="-122"/>
                <a:ea typeface="楷体" panose="02010609060101010101" pitchFamily="49" charset="-122"/>
              </a:rPr>
              <a:t>局部连接权值参数：  </a:t>
            </a:r>
            <a:endParaRPr lang="zh-CN" altLang="en-US" sz="24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4274B1E-B628-4A52-AB99-3132EFBAC3C1}"/>
                  </a:ext>
                </a:extLst>
              </p:cNvPr>
              <p:cNvSpPr/>
              <p:nvPr/>
            </p:nvSpPr>
            <p:spPr>
              <a:xfrm>
                <a:off x="3901760" y="6177428"/>
                <a:ext cx="3680688" cy="470000"/>
              </a:xfrm>
              <a:prstGeom prst="rect">
                <a:avLst/>
              </a:prstGeom>
            </p:spPr>
            <p:txBody>
              <a:bodyPr wrap="none">
                <a:spAutoFit/>
              </a:bodyPr>
              <a:lstStyle/>
              <a:p>
                <a:r>
                  <a:rPr lang="en-US" altLang="zh-CN" sz="2400" b="1" dirty="0">
                    <a:latin typeface="楷体" panose="02010609060101010101" pitchFamily="49" charset="-122"/>
                    <a:ea typeface="楷体" panose="02010609060101010101" pitchFamily="49" charset="-122"/>
                  </a:rPr>
                  <a:t>10 × 10 ×</a:t>
                </a:r>
                <a:r>
                  <a:rPr lang="en-US" altLang="zh-CN" sz="2400" b="1" dirty="0">
                    <a:solidFill>
                      <a:srgbClr val="555555"/>
                    </a:solidFill>
                    <a:latin typeface="楷体" panose="02010609060101010101" pitchFamily="49" charset="-122"/>
                    <a:ea typeface="楷体" panose="02010609060101010101" pitchFamily="49" charset="-122"/>
                  </a:rPr>
                  <a:t> </a:t>
                </a:r>
                <a14:m>
                  <m:oMath xmlns:m="http://schemas.openxmlformats.org/officeDocument/2006/math">
                    <m:sSup>
                      <m:sSupPr>
                        <m:ctrlPr>
                          <a:rPr lang="en-US" altLang="zh-CN" sz="2400" b="1" i="1">
                            <a:solidFill>
                              <a:srgbClr val="555555"/>
                            </a:solidFill>
                            <a:latin typeface="Cambria Math" panose="02040503050406030204" pitchFamily="18" charset="0"/>
                            <a:ea typeface="Microsoft YaHei" panose="020B0503020204020204" pitchFamily="34" charset="-122"/>
                          </a:rPr>
                        </m:ctrlPr>
                      </m:sSupPr>
                      <m:e>
                        <m:r>
                          <a:rPr lang="en-US" altLang="zh-CN" sz="2400" b="1" i="1">
                            <a:solidFill>
                              <a:srgbClr val="555555"/>
                            </a:solidFill>
                            <a:latin typeface="Cambria Math" panose="02040503050406030204" pitchFamily="18" charset="0"/>
                            <a:ea typeface="Microsoft YaHei" panose="020B0503020204020204" pitchFamily="34" charset="-122"/>
                          </a:rPr>
                          <m:t>𝟏𝟎</m:t>
                        </m:r>
                      </m:e>
                      <m:sup>
                        <m:r>
                          <a:rPr lang="en-US" altLang="zh-CN" sz="2400" b="1" i="1">
                            <a:solidFill>
                              <a:srgbClr val="555555"/>
                            </a:solidFill>
                            <a:latin typeface="Cambria Math" panose="02040503050406030204" pitchFamily="18" charset="0"/>
                            <a:ea typeface="Microsoft YaHei" panose="020B0503020204020204" pitchFamily="34" charset="-122"/>
                          </a:rPr>
                          <m:t>𝟔</m:t>
                        </m:r>
                      </m:sup>
                    </m:sSup>
                  </m:oMath>
                </a14:m>
                <a:r>
                  <a:rPr lang="en-US" altLang="zh-CN" sz="2400" b="1" dirty="0">
                    <a:latin typeface="楷体" panose="02010609060101010101" pitchFamily="49" charset="-122"/>
                    <a:ea typeface="楷体" panose="02010609060101010101" pitchFamily="49" charset="-122"/>
                  </a:rPr>
                  <a:t>  = </a:t>
                </a:r>
                <a14:m>
                  <m:oMath xmlns:m="http://schemas.openxmlformats.org/officeDocument/2006/math">
                    <m:sSup>
                      <m:sSupPr>
                        <m:ctrlPr>
                          <a:rPr lang="en-US" altLang="zh-CN" sz="2400" b="1" i="1">
                            <a:solidFill>
                              <a:srgbClr val="555555"/>
                            </a:solidFill>
                            <a:latin typeface="Cambria Math" panose="02040503050406030204" pitchFamily="18" charset="0"/>
                            <a:ea typeface="Microsoft YaHei" panose="020B0503020204020204" pitchFamily="34" charset="-122"/>
                          </a:rPr>
                        </m:ctrlPr>
                      </m:sSupPr>
                      <m:e>
                        <m:r>
                          <a:rPr lang="en-US" altLang="zh-CN" sz="2400" b="1" i="1">
                            <a:solidFill>
                              <a:srgbClr val="555555"/>
                            </a:solidFill>
                            <a:latin typeface="Cambria Math" panose="02040503050406030204" pitchFamily="18" charset="0"/>
                            <a:ea typeface="Microsoft YaHei" panose="020B0503020204020204" pitchFamily="34" charset="-122"/>
                          </a:rPr>
                          <m:t>𝟏𝟎</m:t>
                        </m:r>
                      </m:e>
                      <m:sup>
                        <m:r>
                          <a:rPr lang="en-US" altLang="zh-CN" sz="2400" b="1" i="1" smtClean="0">
                            <a:solidFill>
                              <a:srgbClr val="555555"/>
                            </a:solidFill>
                            <a:latin typeface="Cambria Math" panose="02040503050406030204" pitchFamily="18" charset="0"/>
                            <a:ea typeface="Microsoft YaHei" panose="020B0503020204020204" pitchFamily="34" charset="-122"/>
                          </a:rPr>
                          <m:t>𝟖</m:t>
                        </m:r>
                      </m:sup>
                    </m:sSup>
                  </m:oMath>
                </a14:m>
                <a:endParaRPr lang="zh-CN" altLang="en-US" sz="2400" b="1" dirty="0">
                  <a:latin typeface="楷体" panose="02010609060101010101" pitchFamily="49" charset="-122"/>
                  <a:ea typeface="楷体" panose="02010609060101010101" pitchFamily="49" charset="-122"/>
                </a:endParaRPr>
              </a:p>
            </p:txBody>
          </p:sp>
        </mc:Choice>
        <mc:Fallback xmlns="">
          <p:sp>
            <p:nvSpPr>
              <p:cNvPr id="8" name="矩形 7">
                <a:extLst>
                  <a:ext uri="{FF2B5EF4-FFF2-40B4-BE49-F238E27FC236}">
                    <a16:creationId xmlns:a16="http://schemas.microsoft.com/office/drawing/2014/main" id="{F4274B1E-B628-4A52-AB99-3132EFBAC3C1}"/>
                  </a:ext>
                </a:extLst>
              </p:cNvPr>
              <p:cNvSpPr>
                <a:spLocks noRot="1" noChangeAspect="1" noMove="1" noResize="1" noEditPoints="1" noAdjustHandles="1" noChangeArrowheads="1" noChangeShapeType="1" noTextEdit="1"/>
              </p:cNvSpPr>
              <p:nvPr/>
            </p:nvSpPr>
            <p:spPr>
              <a:xfrm>
                <a:off x="3901760" y="6177428"/>
                <a:ext cx="3680688" cy="470000"/>
              </a:xfrm>
              <a:prstGeom prst="rect">
                <a:avLst/>
              </a:prstGeom>
              <a:blipFill>
                <a:blip r:embed="rId6"/>
                <a:stretch>
                  <a:fillRect l="-2483" t="-12987" b="-246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981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E245821-3842-4F66-909A-8E725DC518CF}"/>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BC95225A-0756-41B3-926D-6864C88BDF05}"/>
              </a:ext>
            </a:extLst>
          </p:cNvPr>
          <p:cNvSpPr/>
          <p:nvPr/>
        </p:nvSpPr>
        <p:spPr>
          <a:xfrm>
            <a:off x="4604386" y="133044"/>
            <a:ext cx="2659702"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权值共享</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074" name="Picture 2" descr="http://i.imgur.com/IIBM59H.jpg">
            <a:extLst>
              <a:ext uri="{FF2B5EF4-FFF2-40B4-BE49-F238E27FC236}">
                <a16:creationId xmlns:a16="http://schemas.microsoft.com/office/drawing/2014/main" id="{04DFA571-F18B-4666-BBD2-542261967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672" y="1292172"/>
            <a:ext cx="7620414" cy="313095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2205608D-3B4B-4A14-A5E1-4487116A5A2D}"/>
              </a:ext>
            </a:extLst>
          </p:cNvPr>
          <p:cNvSpPr/>
          <p:nvPr/>
        </p:nvSpPr>
        <p:spPr>
          <a:xfrm>
            <a:off x="744383" y="4587187"/>
            <a:ext cx="1720522" cy="461665"/>
          </a:xfrm>
          <a:prstGeom prst="rect">
            <a:avLst/>
          </a:prstGeom>
        </p:spPr>
        <p:txBody>
          <a:bodyPr wrap="square">
            <a:spAutoFit/>
          </a:bodyPr>
          <a:lstStyle/>
          <a:p>
            <a:r>
              <a:rPr lang="zh-CN" altLang="en-US" sz="2400" b="1" dirty="0">
                <a:solidFill>
                  <a:srgbClr val="555555"/>
                </a:solidFill>
                <a:latin typeface="楷体" panose="02010609060101010101" pitchFamily="49" charset="-122"/>
                <a:ea typeface="楷体" panose="02010609060101010101" pitchFamily="49" charset="-122"/>
              </a:rPr>
              <a:t>具体做法：  </a:t>
            </a:r>
            <a:endParaRPr lang="zh-CN" altLang="en-US" sz="2400" b="1" dirty="0">
              <a:latin typeface="楷体" panose="02010609060101010101" pitchFamily="49" charset="-122"/>
              <a:ea typeface="楷体" panose="02010609060101010101" pitchFamily="49" charset="-122"/>
            </a:endParaRPr>
          </a:p>
        </p:txBody>
      </p:sp>
      <p:sp>
        <p:nvSpPr>
          <p:cNvPr id="16" name="矩形 15">
            <a:extLst>
              <a:ext uri="{FF2B5EF4-FFF2-40B4-BE49-F238E27FC236}">
                <a16:creationId xmlns:a16="http://schemas.microsoft.com/office/drawing/2014/main" id="{89ECEA79-B097-4006-A698-7FB2E05F0CBF}"/>
              </a:ext>
            </a:extLst>
          </p:cNvPr>
          <p:cNvSpPr/>
          <p:nvPr/>
        </p:nvSpPr>
        <p:spPr>
          <a:xfrm>
            <a:off x="744383" y="5048852"/>
            <a:ext cx="11248834" cy="1200329"/>
          </a:xfrm>
          <a:prstGeom prst="rect">
            <a:avLst/>
          </a:prstGeom>
        </p:spPr>
        <p:txBody>
          <a:bodyPr wrap="square">
            <a:spAutoFit/>
          </a:bodyPr>
          <a:lstStyle/>
          <a:p>
            <a:r>
              <a:rPr lang="en-US" altLang="zh-CN" sz="2400" b="1" dirty="0">
                <a:solidFill>
                  <a:srgbClr val="555555"/>
                </a:solidFill>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在局部连接中隐藏层的每一个神经元连接的是一个</a:t>
            </a:r>
            <a:r>
              <a:rPr lang="en-US" altLang="zh-CN" sz="2400" b="1" dirty="0">
                <a:latin typeface="楷体" panose="02010609060101010101" pitchFamily="49" charset="-122"/>
                <a:ea typeface="楷体" panose="02010609060101010101" pitchFamily="49" charset="-122"/>
              </a:rPr>
              <a:t>10 × 10</a:t>
            </a:r>
            <a:r>
              <a:rPr lang="zh-CN" altLang="en-US" sz="2400" b="1" dirty="0">
                <a:latin typeface="楷体" panose="02010609060101010101" pitchFamily="49" charset="-122"/>
                <a:ea typeface="楷体" panose="02010609060101010101" pitchFamily="49" charset="-122"/>
              </a:rPr>
              <a:t>的局部图像，因此有</a:t>
            </a:r>
            <a:r>
              <a:rPr lang="en-US" altLang="zh-CN" sz="2400" b="1" dirty="0">
                <a:latin typeface="楷体" panose="02010609060101010101" pitchFamily="49" charset="-122"/>
                <a:ea typeface="楷体" panose="02010609060101010101" pitchFamily="49" charset="-122"/>
              </a:rPr>
              <a:t>10 × 10</a:t>
            </a:r>
            <a:r>
              <a:rPr lang="zh-CN" altLang="en-US" sz="2400" b="1" dirty="0">
                <a:latin typeface="楷体" panose="02010609060101010101" pitchFamily="49" charset="-122"/>
                <a:ea typeface="楷体" panose="02010609060101010101" pitchFamily="49" charset="-122"/>
              </a:rPr>
              <a:t>个权值参数，</a:t>
            </a:r>
            <a:r>
              <a:rPr lang="zh-CN" altLang="en-US" sz="2400" b="1" dirty="0">
                <a:solidFill>
                  <a:srgbClr val="FF0000"/>
                </a:solidFill>
                <a:latin typeface="楷体" panose="02010609060101010101" pitchFamily="49" charset="-122"/>
                <a:ea typeface="楷体" panose="02010609060101010101" pitchFamily="49" charset="-122"/>
              </a:rPr>
              <a:t>将这</a:t>
            </a:r>
            <a:r>
              <a:rPr lang="en-US" altLang="zh-CN" sz="2400" b="1" dirty="0">
                <a:solidFill>
                  <a:srgbClr val="FF0000"/>
                </a:solidFill>
                <a:latin typeface="楷体" panose="02010609060101010101" pitchFamily="49" charset="-122"/>
                <a:ea typeface="楷体" panose="02010609060101010101" pitchFamily="49" charset="-122"/>
              </a:rPr>
              <a:t>10 × 10</a:t>
            </a:r>
            <a:r>
              <a:rPr lang="zh-CN" altLang="en-US" sz="2400" b="1" dirty="0">
                <a:solidFill>
                  <a:srgbClr val="FF0000"/>
                </a:solidFill>
                <a:latin typeface="楷体" panose="02010609060101010101" pitchFamily="49" charset="-122"/>
                <a:ea typeface="楷体" panose="02010609060101010101" pitchFamily="49" charset="-122"/>
              </a:rPr>
              <a:t>个权值参数共享给剩下的神经元，也就是说隐藏层中</a:t>
            </a:r>
            <a:r>
              <a:rPr lang="en-US" altLang="zh-CN" sz="2400" b="1" dirty="0">
                <a:solidFill>
                  <a:srgbClr val="FF0000"/>
                </a:solidFill>
                <a:latin typeface="楷体" panose="02010609060101010101" pitchFamily="49" charset="-122"/>
                <a:ea typeface="楷体" panose="02010609060101010101" pitchFamily="49" charset="-122"/>
              </a:rPr>
              <a:t>10^6</a:t>
            </a:r>
            <a:r>
              <a:rPr lang="zh-CN" altLang="en-US" sz="2400" b="1" dirty="0">
                <a:solidFill>
                  <a:srgbClr val="FF0000"/>
                </a:solidFill>
                <a:latin typeface="楷体" panose="02010609060101010101" pitchFamily="49" charset="-122"/>
                <a:ea typeface="楷体" panose="02010609060101010101" pitchFamily="49" charset="-122"/>
              </a:rPr>
              <a:t>个神经元的权值参数相同。</a:t>
            </a:r>
            <a:r>
              <a:rPr lang="zh-CN" altLang="en-US" sz="2400" b="1" dirty="0">
                <a:latin typeface="楷体" panose="02010609060101010101" pitchFamily="49" charset="-122"/>
                <a:ea typeface="楷体" panose="02010609060101010101" pitchFamily="49" charset="-122"/>
              </a:rPr>
              <a:t>最终需要训练的参数就是</a:t>
            </a:r>
            <a:r>
              <a:rPr lang="en-US" altLang="zh-CN" sz="2400" b="1" dirty="0">
                <a:latin typeface="楷体" panose="02010609060101010101" pitchFamily="49" charset="-122"/>
                <a:ea typeface="楷体" panose="02010609060101010101" pitchFamily="49" charset="-122"/>
              </a:rPr>
              <a:t>10 × 10</a:t>
            </a:r>
            <a:r>
              <a:rPr lang="zh-CN" altLang="en-US" sz="24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824819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5610CC0-FBD6-4CC7-8D9E-D6B1B76F12CA}"/>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A24EF9CB-EB64-4FD0-8593-34C821872979}"/>
              </a:ext>
            </a:extLst>
          </p:cNvPr>
          <p:cNvSpPr/>
          <p:nvPr/>
        </p:nvSpPr>
        <p:spPr>
          <a:xfrm>
            <a:off x="4604385" y="133044"/>
            <a:ext cx="265970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核心思想</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id="{760AA5FD-936C-4A8A-9BB5-F91FB3C4AF49}"/>
              </a:ext>
            </a:extLst>
          </p:cNvPr>
          <p:cNvSpPr/>
          <p:nvPr/>
        </p:nvSpPr>
        <p:spPr>
          <a:xfrm>
            <a:off x="1010936" y="1795038"/>
            <a:ext cx="9846600" cy="1200329"/>
          </a:xfrm>
          <a:prstGeom prst="rect">
            <a:avLst/>
          </a:prstGeom>
        </p:spPr>
        <p:txBody>
          <a:bodyPr wrap="square">
            <a:spAutoFit/>
          </a:bodyPr>
          <a:lstStyle/>
          <a:p>
            <a:r>
              <a:rPr lang="zh-CN" altLang="en-US" sz="2400" b="1" dirty="0">
                <a:solidFill>
                  <a:srgbClr val="555555"/>
                </a:solidFill>
                <a:latin typeface="楷体" panose="02010609060101010101" pitchFamily="49" charset="-122"/>
                <a:ea typeface="楷体" panose="02010609060101010101" pitchFamily="49" charset="-122"/>
              </a:rPr>
              <a:t>如果要多提取出一些特征，可以增加多个卷积核，不同的卷积核能够得到图像的不同映射下的特征，称之为</a:t>
            </a:r>
            <a:r>
              <a:rPr lang="en-US" altLang="zh-CN" sz="2400" b="1" dirty="0">
                <a:solidFill>
                  <a:srgbClr val="FF0000"/>
                </a:solidFill>
                <a:latin typeface="楷体" panose="02010609060101010101" pitchFamily="49" charset="-122"/>
                <a:ea typeface="楷体" panose="02010609060101010101" pitchFamily="49" charset="-122"/>
              </a:rPr>
              <a:t>Feature Map</a:t>
            </a:r>
            <a:r>
              <a:rPr lang="zh-CN" altLang="en-US" sz="2400" b="1" dirty="0">
                <a:solidFill>
                  <a:srgbClr val="555555"/>
                </a:solidFill>
                <a:latin typeface="楷体" panose="02010609060101010101" pitchFamily="49" charset="-122"/>
                <a:ea typeface="楷体" panose="02010609060101010101" pitchFamily="49" charset="-122"/>
              </a:rPr>
              <a:t>。</a:t>
            </a:r>
            <a:endParaRPr lang="en-US" altLang="zh-CN" sz="2400" b="1" dirty="0">
              <a:solidFill>
                <a:srgbClr val="555555"/>
              </a:solidFill>
              <a:latin typeface="楷体" panose="02010609060101010101" pitchFamily="49" charset="-122"/>
              <a:ea typeface="楷体" panose="02010609060101010101" pitchFamily="49" charset="-122"/>
            </a:endParaRPr>
          </a:p>
          <a:p>
            <a:endParaRPr lang="en-US" altLang="zh-CN" sz="2400" b="1" dirty="0">
              <a:solidFill>
                <a:srgbClr val="555555"/>
              </a:solidFill>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E63D3399-9C85-4C05-B79E-4EBEFFF03E0E}"/>
              </a:ext>
            </a:extLst>
          </p:cNvPr>
          <p:cNvSpPr/>
          <p:nvPr/>
        </p:nvSpPr>
        <p:spPr>
          <a:xfrm>
            <a:off x="1010936" y="3641973"/>
            <a:ext cx="9846600" cy="830997"/>
          </a:xfrm>
          <a:prstGeom prst="rect">
            <a:avLst/>
          </a:prstGeom>
        </p:spPr>
        <p:txBody>
          <a:bodyPr wrap="square">
            <a:spAutoFit/>
          </a:bodyPr>
          <a:lstStyle/>
          <a:p>
            <a:r>
              <a:rPr lang="en-US" altLang="zh-CN" sz="2400" b="1" dirty="0">
                <a:solidFill>
                  <a:srgbClr val="FF0000"/>
                </a:solidFill>
                <a:latin typeface="楷体" panose="02010609060101010101" pitchFamily="49" charset="-122"/>
                <a:ea typeface="楷体" panose="02010609060101010101" pitchFamily="49" charset="-122"/>
              </a:rPr>
              <a:t>CNN</a:t>
            </a:r>
            <a:r>
              <a:rPr lang="zh-CN" altLang="en-US" sz="2400" b="1" dirty="0">
                <a:solidFill>
                  <a:srgbClr val="FF0000"/>
                </a:solidFill>
                <a:latin typeface="楷体" panose="02010609060101010101" pitchFamily="49" charset="-122"/>
                <a:ea typeface="楷体" panose="02010609060101010101" pitchFamily="49" charset="-122"/>
              </a:rPr>
              <a:t>的核心思想</a:t>
            </a:r>
            <a:r>
              <a:rPr lang="zh-CN" altLang="en-US" sz="2400" b="1" dirty="0">
                <a:solidFill>
                  <a:srgbClr val="555555"/>
                </a:solidFill>
                <a:latin typeface="楷体" panose="02010609060101010101" pitchFamily="49" charset="-122"/>
                <a:ea typeface="楷体" panose="02010609060101010101" pitchFamily="49" charset="-122"/>
              </a:rPr>
              <a:t>是：局部感受野</a:t>
            </a:r>
            <a:r>
              <a:rPr lang="en-US" altLang="zh-CN" sz="2400" b="1" dirty="0">
                <a:solidFill>
                  <a:srgbClr val="555555"/>
                </a:solidFill>
                <a:latin typeface="楷体" panose="02010609060101010101" pitchFamily="49" charset="-122"/>
                <a:ea typeface="楷体" panose="02010609060101010101" pitchFamily="49" charset="-122"/>
              </a:rPr>
              <a:t>(local field)</a:t>
            </a:r>
            <a:r>
              <a:rPr lang="zh-CN" altLang="en-US" sz="2400" b="1" dirty="0">
                <a:solidFill>
                  <a:srgbClr val="555555"/>
                </a:solidFill>
                <a:latin typeface="楷体" panose="02010609060101010101" pitchFamily="49" charset="-122"/>
                <a:ea typeface="楷体" panose="02010609060101010101" pitchFamily="49" charset="-122"/>
              </a:rPr>
              <a:t>，权值共享和多卷积核这三种思想结合起来，获得了某种程度的位移、尺度、形变不变性。</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53870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22F905B-4145-45C3-98AC-33FCB5D231A3}"/>
              </a:ext>
            </a:extLst>
          </p:cNvPr>
          <p:cNvCxnSpPr/>
          <p:nvPr/>
        </p:nvCxnSpPr>
        <p:spPr>
          <a:xfrm flipV="1">
            <a:off x="1342775" y="3131382"/>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57B6B711-8619-49F1-BDFF-F4A120C9C379}"/>
              </a:ext>
            </a:extLst>
          </p:cNvPr>
          <p:cNvSpPr/>
          <p:nvPr/>
        </p:nvSpPr>
        <p:spPr>
          <a:xfrm>
            <a:off x="5075524" y="2300385"/>
            <a:ext cx="204094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池化层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5675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41"/>
            <a:ext cx="6991351" cy="4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12989" y="5042269"/>
            <a:ext cx="6226628" cy="646331"/>
          </a:xfrm>
          <a:prstGeom prst="rect">
            <a:avLst/>
          </a:prstGeom>
        </p:spPr>
        <p:txBody>
          <a:bodyPr wrap="square">
            <a:spAutoFit/>
          </a:bodyPr>
          <a:lstStyle/>
          <a:p>
            <a:r>
              <a:rPr lang="zh-CN" altLang="en-US" dirty="0">
                <a:solidFill>
                  <a:srgbClr val="2C3E50"/>
                </a:solidFill>
                <a:latin typeface="PingFang SC"/>
              </a:rPr>
              <a:t>神经网络其实就是按照</a:t>
            </a:r>
            <a:r>
              <a:rPr lang="zh-CN" altLang="en-US" b="1" dirty="0">
                <a:solidFill>
                  <a:srgbClr val="2C3E50"/>
                </a:solidFill>
                <a:latin typeface="PingFang SC"/>
              </a:rPr>
              <a:t>一定规则</a:t>
            </a:r>
            <a:r>
              <a:rPr lang="zh-CN" altLang="en-US" dirty="0">
                <a:solidFill>
                  <a:srgbClr val="2C3E50"/>
                </a:solidFill>
                <a:latin typeface="PingFang SC"/>
              </a:rPr>
              <a:t>连接起来的多个</a:t>
            </a:r>
            <a:r>
              <a:rPr lang="zh-CN" altLang="en-US" b="1" dirty="0">
                <a:solidFill>
                  <a:srgbClr val="2C3E50"/>
                </a:solidFill>
                <a:latin typeface="PingFang SC"/>
              </a:rPr>
              <a:t>神经元</a:t>
            </a:r>
            <a:r>
              <a:rPr lang="zh-CN" altLang="en-US" dirty="0">
                <a:solidFill>
                  <a:srgbClr val="2C3E50"/>
                </a:solidFill>
                <a:latin typeface="PingFang SC"/>
              </a:rPr>
              <a:t>。上图展示了一个</a:t>
            </a:r>
            <a:r>
              <a:rPr lang="zh-CN" altLang="en-US" b="1" dirty="0">
                <a:solidFill>
                  <a:srgbClr val="2C3E50"/>
                </a:solidFill>
                <a:latin typeface="PingFang SC"/>
              </a:rPr>
              <a:t>全连接</a:t>
            </a:r>
            <a:r>
              <a:rPr lang="en-US" altLang="zh-CN" b="1" dirty="0">
                <a:solidFill>
                  <a:srgbClr val="2C3E50"/>
                </a:solidFill>
                <a:latin typeface="PingFang SC"/>
              </a:rPr>
              <a:t>(full connected, FC)</a:t>
            </a:r>
            <a:r>
              <a:rPr lang="zh-CN" altLang="en-US" dirty="0">
                <a:solidFill>
                  <a:srgbClr val="2C3E50"/>
                </a:solidFill>
                <a:latin typeface="PingFang SC"/>
              </a:rPr>
              <a:t>神经网络。</a:t>
            </a:r>
            <a:endParaRPr lang="zh-CN" altLang="en-US" dirty="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033" y="837595"/>
            <a:ext cx="5095967" cy="149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845" y="2652185"/>
            <a:ext cx="5008155" cy="874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1690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6017914-C225-4438-8507-834D8A98413B}"/>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E98FFD1A-4CAD-4420-8106-B96669EBCDBD}"/>
              </a:ext>
            </a:extLst>
          </p:cNvPr>
          <p:cNvSpPr/>
          <p:nvPr/>
        </p:nvSpPr>
        <p:spPr>
          <a:xfrm>
            <a:off x="4913767" y="133044"/>
            <a:ext cx="2040943"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池化层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C817CFB0-6676-41F2-BF53-F67AADA69CE9}"/>
              </a:ext>
            </a:extLst>
          </p:cNvPr>
          <p:cNvPicPr>
            <a:picLocks noChangeAspect="1"/>
          </p:cNvPicPr>
          <p:nvPr/>
        </p:nvPicPr>
        <p:blipFill>
          <a:blip r:embed="rId3"/>
          <a:stretch>
            <a:fillRect/>
          </a:stretch>
        </p:blipFill>
        <p:spPr>
          <a:xfrm>
            <a:off x="2664929" y="2628665"/>
            <a:ext cx="5962236" cy="3668267"/>
          </a:xfrm>
          <a:prstGeom prst="rect">
            <a:avLst/>
          </a:prstGeom>
        </p:spPr>
      </p:pic>
      <p:sp>
        <p:nvSpPr>
          <p:cNvPr id="5" name="矩形 4">
            <a:extLst>
              <a:ext uri="{FF2B5EF4-FFF2-40B4-BE49-F238E27FC236}">
                <a16:creationId xmlns:a16="http://schemas.microsoft.com/office/drawing/2014/main" id="{842AB043-1352-43F3-AE91-E286F6B3DA4D}"/>
              </a:ext>
            </a:extLst>
          </p:cNvPr>
          <p:cNvSpPr/>
          <p:nvPr/>
        </p:nvSpPr>
        <p:spPr>
          <a:xfrm>
            <a:off x="1200253" y="1194873"/>
            <a:ext cx="8002051" cy="1200329"/>
          </a:xfrm>
          <a:prstGeom prst="rect">
            <a:avLst/>
          </a:prstGeom>
        </p:spPr>
        <p:txBody>
          <a:bodyPr wrap="square">
            <a:spAutoFit/>
          </a:bodyPr>
          <a:lstStyle/>
          <a:p>
            <a:r>
              <a:rPr lang="zh-CN" altLang="en-US" sz="2400" b="1" dirty="0">
                <a:solidFill>
                  <a:srgbClr val="555555"/>
                </a:solidFill>
                <a:latin typeface="楷体" panose="02010609060101010101" pitchFamily="49" charset="-122"/>
                <a:ea typeface="楷体" panose="02010609060101010101" pitchFamily="49" charset="-122"/>
              </a:rPr>
              <a:t>池化层：对输入的特征图进行压缩</a:t>
            </a:r>
            <a:endParaRPr lang="en-US" altLang="zh-CN" sz="2400" b="1" dirty="0">
              <a:solidFill>
                <a:srgbClr val="555555"/>
              </a:solidFill>
              <a:latin typeface="楷体" panose="02010609060101010101" pitchFamily="49" charset="-122"/>
              <a:ea typeface="楷体" panose="02010609060101010101" pitchFamily="49" charset="-122"/>
            </a:endParaRPr>
          </a:p>
          <a:p>
            <a:r>
              <a:rPr lang="en-US" altLang="zh-CN" sz="2400" b="1" dirty="0">
                <a:solidFill>
                  <a:srgbClr val="555555"/>
                </a:solidFill>
                <a:latin typeface="楷体" panose="02010609060101010101" pitchFamily="49" charset="-122"/>
                <a:ea typeface="楷体" panose="02010609060101010101" pitchFamily="49" charset="-122"/>
              </a:rPr>
              <a:t>     </a:t>
            </a:r>
            <a:r>
              <a:rPr lang="zh-CN" altLang="en-US" sz="2400" b="1" dirty="0">
                <a:solidFill>
                  <a:srgbClr val="555555"/>
                </a:solidFill>
                <a:latin typeface="楷体" panose="02010609060101010101" pitchFamily="49" charset="-122"/>
                <a:ea typeface="楷体" panose="02010609060101010101" pitchFamily="49" charset="-122"/>
              </a:rPr>
              <a:t>一方面使特征图变小，简化网络计算复杂度；</a:t>
            </a:r>
            <a:endParaRPr lang="en-US" altLang="zh-CN" sz="2400" b="1" dirty="0">
              <a:solidFill>
                <a:srgbClr val="555555"/>
              </a:solidFill>
              <a:latin typeface="楷体" panose="02010609060101010101" pitchFamily="49" charset="-122"/>
              <a:ea typeface="楷体" panose="02010609060101010101" pitchFamily="49" charset="-122"/>
            </a:endParaRPr>
          </a:p>
          <a:p>
            <a:r>
              <a:rPr lang="en-US" altLang="zh-CN" sz="2400" b="1" dirty="0">
                <a:solidFill>
                  <a:srgbClr val="555555"/>
                </a:solidFill>
                <a:latin typeface="楷体" panose="02010609060101010101" pitchFamily="49" charset="-122"/>
                <a:ea typeface="楷体" panose="02010609060101010101" pitchFamily="49" charset="-122"/>
              </a:rPr>
              <a:t>     </a:t>
            </a:r>
            <a:r>
              <a:rPr lang="zh-CN" altLang="en-US" sz="2400" b="1" dirty="0">
                <a:solidFill>
                  <a:srgbClr val="555555"/>
                </a:solidFill>
                <a:latin typeface="楷体" panose="02010609060101010101" pitchFamily="49" charset="-122"/>
                <a:ea typeface="楷体" panose="02010609060101010101" pitchFamily="49" charset="-122"/>
              </a:rPr>
              <a:t>另一方面进行特征压缩，提取主要特征。  </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2187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D869562-668C-4B52-9F61-217E5D636BA7}"/>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96DEDF82-1E8D-428A-81C9-BCFEF9EFD6DB}"/>
              </a:ext>
            </a:extLst>
          </p:cNvPr>
          <p:cNvSpPr/>
          <p:nvPr/>
        </p:nvSpPr>
        <p:spPr>
          <a:xfrm>
            <a:off x="4295008" y="133044"/>
            <a:ext cx="3278462"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最大池化层</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B10F9A93-CA79-4139-B793-6D0A92813077}"/>
              </a:ext>
            </a:extLst>
          </p:cNvPr>
          <p:cNvPicPr>
            <a:picLocks noChangeAspect="1"/>
          </p:cNvPicPr>
          <p:nvPr/>
        </p:nvPicPr>
        <p:blipFill>
          <a:blip r:embed="rId3"/>
          <a:stretch>
            <a:fillRect/>
          </a:stretch>
        </p:blipFill>
        <p:spPr>
          <a:xfrm>
            <a:off x="1667144" y="2374333"/>
            <a:ext cx="3333750" cy="3276600"/>
          </a:xfrm>
          <a:prstGeom prst="rect">
            <a:avLst/>
          </a:prstGeom>
        </p:spPr>
      </p:pic>
      <p:pic>
        <p:nvPicPr>
          <p:cNvPr id="5" name="图片 4">
            <a:extLst>
              <a:ext uri="{FF2B5EF4-FFF2-40B4-BE49-F238E27FC236}">
                <a16:creationId xmlns:a16="http://schemas.microsoft.com/office/drawing/2014/main" id="{181F30B6-5651-4836-A72E-43848B983AF4}"/>
              </a:ext>
            </a:extLst>
          </p:cNvPr>
          <p:cNvPicPr>
            <a:picLocks noChangeAspect="1"/>
          </p:cNvPicPr>
          <p:nvPr/>
        </p:nvPicPr>
        <p:blipFill>
          <a:blip r:embed="rId4"/>
          <a:stretch>
            <a:fillRect/>
          </a:stretch>
        </p:blipFill>
        <p:spPr>
          <a:xfrm>
            <a:off x="8050414" y="2739884"/>
            <a:ext cx="1581150" cy="1714500"/>
          </a:xfrm>
          <a:prstGeom prst="rect">
            <a:avLst/>
          </a:prstGeom>
        </p:spPr>
      </p:pic>
      <p:cxnSp>
        <p:nvCxnSpPr>
          <p:cNvPr id="7" name="直接箭头连接符 6">
            <a:extLst>
              <a:ext uri="{FF2B5EF4-FFF2-40B4-BE49-F238E27FC236}">
                <a16:creationId xmlns:a16="http://schemas.microsoft.com/office/drawing/2014/main" id="{94ADFEA7-F16E-4F6A-9D8D-227FC500BABD}"/>
              </a:ext>
            </a:extLst>
          </p:cNvPr>
          <p:cNvCxnSpPr/>
          <p:nvPr/>
        </p:nvCxnSpPr>
        <p:spPr>
          <a:xfrm>
            <a:off x="5169242" y="3844498"/>
            <a:ext cx="2712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A24D8B84-8258-4ED4-A18C-7FD90375A4FA}"/>
              </a:ext>
            </a:extLst>
          </p:cNvPr>
          <p:cNvSpPr txBox="1"/>
          <p:nvPr/>
        </p:nvSpPr>
        <p:spPr>
          <a:xfrm>
            <a:off x="5578123" y="3013501"/>
            <a:ext cx="1895061" cy="830997"/>
          </a:xfrm>
          <a:prstGeom prst="rect">
            <a:avLst/>
          </a:prstGeom>
          <a:noFill/>
        </p:spPr>
        <p:txBody>
          <a:bodyPr wrap="square" rtlCol="0">
            <a:spAutoFit/>
          </a:bodyPr>
          <a:lstStyle/>
          <a:p>
            <a:r>
              <a:rPr lang="en-US" altLang="zh-CN" sz="2400" b="1" dirty="0">
                <a:latin typeface="楷体" panose="02010609060101010101" pitchFamily="49" charset="-122"/>
                <a:ea typeface="楷体" panose="02010609060101010101" pitchFamily="49" charset="-122"/>
              </a:rPr>
              <a:t>2x2 filters </a:t>
            </a:r>
          </a:p>
          <a:p>
            <a:r>
              <a:rPr lang="zh-CN" altLang="en-US" sz="2400" b="1" dirty="0">
                <a:latin typeface="楷体" panose="02010609060101010101" pitchFamily="49" charset="-122"/>
                <a:ea typeface="楷体" panose="02010609060101010101" pitchFamily="49" charset="-122"/>
              </a:rPr>
              <a:t>步长</a:t>
            </a:r>
            <a:r>
              <a:rPr lang="en-US" altLang="zh-CN" sz="2400" b="1" dirty="0">
                <a:latin typeface="楷体" panose="02010609060101010101" pitchFamily="49" charset="-122"/>
                <a:ea typeface="楷体" panose="02010609060101010101" pitchFamily="49" charset="-122"/>
              </a:rPr>
              <a:t>2</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55801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486DD76-F265-4FE1-BEA7-AEE51D751BD3}"/>
              </a:ext>
            </a:extLst>
          </p:cNvPr>
          <p:cNvPicPr>
            <a:picLocks noChangeAspect="1"/>
          </p:cNvPicPr>
          <p:nvPr/>
        </p:nvPicPr>
        <p:blipFill>
          <a:blip r:embed="rId2"/>
          <a:stretch>
            <a:fillRect/>
          </a:stretch>
        </p:blipFill>
        <p:spPr>
          <a:xfrm>
            <a:off x="1428543" y="1799604"/>
            <a:ext cx="9096375" cy="4371975"/>
          </a:xfrm>
          <a:prstGeom prst="rect">
            <a:avLst/>
          </a:prstGeom>
        </p:spPr>
      </p:pic>
      <p:cxnSp>
        <p:nvCxnSpPr>
          <p:cNvPr id="3" name="直接连接符 2">
            <a:extLst>
              <a:ext uri="{FF2B5EF4-FFF2-40B4-BE49-F238E27FC236}">
                <a16:creationId xmlns:a16="http://schemas.microsoft.com/office/drawing/2014/main" id="{7B6979FE-BEAB-403F-BDBC-8D92248FD8A0}"/>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19249596-6934-4772-9B08-DC0C3605FAAD}"/>
              </a:ext>
            </a:extLst>
          </p:cNvPr>
          <p:cNvSpPr/>
          <p:nvPr/>
        </p:nvSpPr>
        <p:spPr>
          <a:xfrm>
            <a:off x="3366883" y="270922"/>
            <a:ext cx="5134739"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卷积神经网络结构</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37004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D6E240F-5489-4C70-AB53-741B91C03D87}"/>
              </a:ext>
            </a:extLst>
          </p:cNvPr>
          <p:cNvCxnSpPr/>
          <p:nvPr/>
        </p:nvCxnSpPr>
        <p:spPr>
          <a:xfrm flipV="1">
            <a:off x="1342775" y="3131382"/>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FB745AF7-4A54-416D-B4E2-FAC4F378330D}"/>
              </a:ext>
            </a:extLst>
          </p:cNvPr>
          <p:cNvSpPr/>
          <p:nvPr/>
        </p:nvSpPr>
        <p:spPr>
          <a:xfrm>
            <a:off x="3528625" y="2300385"/>
            <a:ext cx="5134739"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卷积神经网络示例</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05893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7B16EA0-5FBE-4755-90BF-BCB7A3ADF030}"/>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CD03930F-AD60-460D-B817-DEB0312D09BC}"/>
              </a:ext>
            </a:extLst>
          </p:cNvPr>
          <p:cNvSpPr/>
          <p:nvPr/>
        </p:nvSpPr>
        <p:spPr>
          <a:xfrm>
            <a:off x="4607691" y="133044"/>
            <a:ext cx="2361545"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mn-cs"/>
              </a:rPr>
              <a:t>LeNet-5</a:t>
            </a:r>
            <a:endParaRPr kumimoji="0" lang="zh-CN" altLang="en-US" sz="4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8194" name="Picture 2" descr="https://cuijiahua.com/wp-content/uploads/2018/01/dl_3_4.jpg">
            <a:extLst>
              <a:ext uri="{FF2B5EF4-FFF2-40B4-BE49-F238E27FC236}">
                <a16:creationId xmlns:a16="http://schemas.microsoft.com/office/drawing/2014/main" id="{B8160C01-9D88-45E8-A4E2-F8BBFA04A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157" y="1510755"/>
            <a:ext cx="10495722" cy="309133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D1EE281-F9CB-46CD-83CC-255351177D25}"/>
              </a:ext>
            </a:extLst>
          </p:cNvPr>
          <p:cNvSpPr/>
          <p:nvPr/>
        </p:nvSpPr>
        <p:spPr>
          <a:xfrm>
            <a:off x="1010944" y="5227743"/>
            <a:ext cx="10107630" cy="830997"/>
          </a:xfrm>
          <a:prstGeom prst="rect">
            <a:avLst/>
          </a:prstGeom>
        </p:spPr>
        <p:txBody>
          <a:bodyPr wrap="square">
            <a:spAutoFit/>
          </a:bodyPr>
          <a:lstStyle/>
          <a:p>
            <a:r>
              <a:rPr lang="zh-CN" altLang="en-US" sz="2400" b="1" dirty="0">
                <a:solidFill>
                  <a:srgbClr val="333333"/>
                </a:solidFill>
                <a:latin typeface="楷体" panose="02010609060101010101" pitchFamily="49" charset="-122"/>
                <a:ea typeface="楷体" panose="02010609060101010101" pitchFamily="49" charset="-122"/>
              </a:rPr>
              <a:t>流程：</a:t>
            </a:r>
            <a:r>
              <a:rPr lang="zh-CN" altLang="en-US" sz="2400" dirty="0">
                <a:solidFill>
                  <a:srgbClr val="333333"/>
                </a:solidFill>
                <a:latin typeface="楷体" panose="02010609060101010101" pitchFamily="49" charset="-122"/>
                <a:ea typeface="楷体" panose="02010609060101010101" pitchFamily="49" charset="-122"/>
              </a:rPr>
              <a:t>输入层</a:t>
            </a:r>
            <a:r>
              <a:rPr lang="en-US" altLang="zh-CN" sz="2400" dirty="0">
                <a:solidFill>
                  <a:srgbClr val="333333"/>
                </a:solidFill>
                <a:latin typeface="楷体" panose="02010609060101010101" pitchFamily="49" charset="-122"/>
                <a:ea typeface="楷体" panose="02010609060101010101" pitchFamily="49" charset="-122"/>
              </a:rPr>
              <a:t>——&gt;</a:t>
            </a:r>
            <a:r>
              <a:rPr lang="zh-CN" altLang="en-US" sz="2400" dirty="0">
                <a:solidFill>
                  <a:srgbClr val="333333"/>
                </a:solidFill>
                <a:latin typeface="楷体" panose="02010609060101010101" pitchFamily="49" charset="-122"/>
                <a:ea typeface="楷体" panose="02010609060101010101" pitchFamily="49" charset="-122"/>
              </a:rPr>
              <a:t>第一层卷积层</a:t>
            </a:r>
            <a:r>
              <a:rPr lang="en-US" altLang="zh-CN" sz="2400" dirty="0">
                <a:solidFill>
                  <a:srgbClr val="333333"/>
                </a:solidFill>
                <a:latin typeface="楷体" panose="02010609060101010101" pitchFamily="49" charset="-122"/>
                <a:ea typeface="楷体" panose="02010609060101010101" pitchFamily="49" charset="-122"/>
              </a:rPr>
              <a:t>——&gt;</a:t>
            </a:r>
            <a:r>
              <a:rPr lang="zh-CN" altLang="en-US" sz="2400" dirty="0">
                <a:solidFill>
                  <a:srgbClr val="333333"/>
                </a:solidFill>
                <a:latin typeface="楷体" panose="02010609060101010101" pitchFamily="49" charset="-122"/>
                <a:ea typeface="楷体" panose="02010609060101010101" pitchFamily="49" charset="-122"/>
              </a:rPr>
              <a:t>第一层池化层</a:t>
            </a:r>
            <a:r>
              <a:rPr lang="en-US" altLang="zh-CN" sz="2400" dirty="0">
                <a:solidFill>
                  <a:srgbClr val="333333"/>
                </a:solidFill>
                <a:latin typeface="楷体" panose="02010609060101010101" pitchFamily="49" charset="-122"/>
                <a:ea typeface="楷体" panose="02010609060101010101" pitchFamily="49" charset="-122"/>
              </a:rPr>
              <a:t>——&gt;</a:t>
            </a:r>
            <a:r>
              <a:rPr lang="zh-CN" altLang="en-US" sz="2400" dirty="0">
                <a:solidFill>
                  <a:srgbClr val="333333"/>
                </a:solidFill>
                <a:latin typeface="楷体" panose="02010609060101010101" pitchFamily="49" charset="-122"/>
                <a:ea typeface="楷体" panose="02010609060101010101" pitchFamily="49" charset="-122"/>
              </a:rPr>
              <a:t>第二层卷积层</a:t>
            </a:r>
            <a:r>
              <a:rPr lang="en-US" altLang="zh-CN" sz="2400" dirty="0">
                <a:solidFill>
                  <a:srgbClr val="333333"/>
                </a:solidFill>
                <a:latin typeface="楷体" panose="02010609060101010101" pitchFamily="49" charset="-122"/>
                <a:ea typeface="楷体" panose="02010609060101010101" pitchFamily="49" charset="-122"/>
              </a:rPr>
              <a:t>——&gt;</a:t>
            </a:r>
            <a:r>
              <a:rPr lang="zh-CN" altLang="en-US" sz="2400" dirty="0">
                <a:solidFill>
                  <a:srgbClr val="333333"/>
                </a:solidFill>
                <a:latin typeface="楷体" panose="02010609060101010101" pitchFamily="49" charset="-122"/>
                <a:ea typeface="楷体" panose="02010609060101010101" pitchFamily="49" charset="-122"/>
              </a:rPr>
              <a:t>第二层池化层</a:t>
            </a:r>
            <a:r>
              <a:rPr lang="en-US" altLang="zh-CN" sz="2400" dirty="0">
                <a:solidFill>
                  <a:srgbClr val="333333"/>
                </a:solidFill>
                <a:latin typeface="楷体" panose="02010609060101010101" pitchFamily="49" charset="-122"/>
                <a:ea typeface="楷体" panose="02010609060101010101" pitchFamily="49" charset="-122"/>
              </a:rPr>
              <a:t>——&gt;</a:t>
            </a:r>
            <a:r>
              <a:rPr lang="zh-CN" altLang="en-US" sz="2400" dirty="0">
                <a:solidFill>
                  <a:srgbClr val="333333"/>
                </a:solidFill>
                <a:latin typeface="楷体" panose="02010609060101010101" pitchFamily="49" charset="-122"/>
                <a:ea typeface="楷体" panose="02010609060101010101" pitchFamily="49" charset="-122"/>
              </a:rPr>
              <a:t>三层全连通层</a:t>
            </a:r>
            <a:r>
              <a:rPr lang="en-US" altLang="zh-CN" sz="2400" dirty="0">
                <a:solidFill>
                  <a:srgbClr val="333333"/>
                </a:solidFill>
                <a:latin typeface="楷体" panose="02010609060101010101" pitchFamily="49" charset="-122"/>
                <a:ea typeface="楷体" panose="02010609060101010101" pitchFamily="49" charset="-122"/>
              </a:rPr>
              <a:t>——&gt;</a:t>
            </a:r>
            <a:r>
              <a:rPr lang="zh-CN" altLang="en-US" sz="2400" dirty="0">
                <a:solidFill>
                  <a:srgbClr val="333333"/>
                </a:solidFill>
                <a:latin typeface="楷体" panose="02010609060101010101" pitchFamily="49" charset="-122"/>
                <a:ea typeface="楷体" panose="02010609060101010101" pitchFamily="49" charset="-122"/>
              </a:rPr>
              <a:t>输出层</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05823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F85EB456-46D1-489A-BDD2-33F81175CBC1}"/>
              </a:ext>
            </a:extLst>
          </p:cNvPr>
          <p:cNvCxnSpPr/>
          <p:nvPr/>
        </p:nvCxnSpPr>
        <p:spPr>
          <a:xfrm flipV="1">
            <a:off x="1342775" y="3131382"/>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1BFF3F6B-953F-492F-A14D-6B9B89849736}"/>
              </a:ext>
            </a:extLst>
          </p:cNvPr>
          <p:cNvSpPr/>
          <p:nvPr/>
        </p:nvSpPr>
        <p:spPr>
          <a:xfrm>
            <a:off x="4609043" y="2300384"/>
            <a:ext cx="2973891" cy="83099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的应用</a:t>
            </a:r>
          </a:p>
        </p:txBody>
      </p:sp>
      <p:sp>
        <p:nvSpPr>
          <p:cNvPr id="4" name="矩形 3">
            <a:extLst>
              <a:ext uri="{FF2B5EF4-FFF2-40B4-BE49-F238E27FC236}">
                <a16:creationId xmlns:a16="http://schemas.microsoft.com/office/drawing/2014/main" id="{FC2F8456-F1B9-4262-9D16-476D6822AEC6}"/>
              </a:ext>
            </a:extLst>
          </p:cNvPr>
          <p:cNvSpPr/>
          <p:nvPr/>
        </p:nvSpPr>
        <p:spPr>
          <a:xfrm>
            <a:off x="4545607" y="3244334"/>
            <a:ext cx="3100785" cy="369332"/>
          </a:xfrm>
          <a:prstGeom prst="rect">
            <a:avLst/>
          </a:prstGeom>
        </p:spPr>
        <p:txBody>
          <a:bodyPr wrap="none">
            <a:spAutoFit/>
          </a:bodyPr>
          <a:lstStyle/>
          <a:p>
            <a:pPr algn="ctr"/>
            <a:r>
              <a:rPr lang="en-US" altLang="zh-CN" b="1" dirty="0">
                <a:solidFill>
                  <a:schemeClr val="accent6"/>
                </a:solidFill>
                <a:latin typeface="Microsoft JhengHei UI" panose="020B0604030504040204" pitchFamily="34" charset="-120"/>
                <a:ea typeface="Microsoft JhengHei UI" panose="020B0604030504040204" pitchFamily="34" charset="-120"/>
              </a:rPr>
              <a:t>Recurrent Neural Network</a:t>
            </a:r>
          </a:p>
        </p:txBody>
      </p:sp>
    </p:spTree>
    <p:extLst>
      <p:ext uri="{BB962C8B-B14F-4D97-AF65-F5344CB8AC3E}">
        <p14:creationId xmlns:p14="http://schemas.microsoft.com/office/powerpoint/2010/main" val="4086221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F2E135-B4E0-4813-A1D7-BDC864819D03}"/>
              </a:ext>
            </a:extLst>
          </p:cNvPr>
          <p:cNvPicPr>
            <a:picLocks noChangeAspect="1"/>
          </p:cNvPicPr>
          <p:nvPr/>
        </p:nvPicPr>
        <p:blipFill>
          <a:blip r:embed="rId3"/>
          <a:stretch>
            <a:fillRect/>
          </a:stretch>
        </p:blipFill>
        <p:spPr>
          <a:xfrm>
            <a:off x="0" y="208721"/>
            <a:ext cx="11277600" cy="6440557"/>
          </a:xfrm>
          <a:prstGeom prst="rect">
            <a:avLst/>
          </a:prstGeom>
        </p:spPr>
      </p:pic>
    </p:spTree>
    <p:extLst>
      <p:ext uri="{BB962C8B-B14F-4D97-AF65-F5344CB8AC3E}">
        <p14:creationId xmlns:p14="http://schemas.microsoft.com/office/powerpoint/2010/main" val="2117759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4E564B-2304-4530-8F92-7D354936CBBD}"/>
              </a:ext>
            </a:extLst>
          </p:cNvPr>
          <p:cNvPicPr>
            <a:picLocks noChangeAspect="1"/>
          </p:cNvPicPr>
          <p:nvPr/>
        </p:nvPicPr>
        <p:blipFill>
          <a:blip r:embed="rId3"/>
          <a:stretch>
            <a:fillRect/>
          </a:stretch>
        </p:blipFill>
        <p:spPr>
          <a:xfrm>
            <a:off x="796541" y="543338"/>
            <a:ext cx="10598917" cy="5526158"/>
          </a:xfrm>
          <a:prstGeom prst="rect">
            <a:avLst/>
          </a:prstGeom>
        </p:spPr>
      </p:pic>
    </p:spTree>
    <p:extLst>
      <p:ext uri="{BB962C8B-B14F-4D97-AF65-F5344CB8AC3E}">
        <p14:creationId xmlns:p14="http://schemas.microsoft.com/office/powerpoint/2010/main" val="2040228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5DDF5C-11D7-4B1A-9B1F-B5A58249AAB4}"/>
              </a:ext>
            </a:extLst>
          </p:cNvPr>
          <p:cNvPicPr>
            <a:picLocks noChangeAspect="1"/>
          </p:cNvPicPr>
          <p:nvPr/>
        </p:nvPicPr>
        <p:blipFill>
          <a:blip r:embed="rId3"/>
          <a:stretch>
            <a:fillRect/>
          </a:stretch>
        </p:blipFill>
        <p:spPr>
          <a:xfrm>
            <a:off x="508344" y="291548"/>
            <a:ext cx="10185760" cy="4802671"/>
          </a:xfrm>
          <a:prstGeom prst="rect">
            <a:avLst/>
          </a:prstGeom>
        </p:spPr>
      </p:pic>
    </p:spTree>
    <p:extLst>
      <p:ext uri="{BB962C8B-B14F-4D97-AF65-F5344CB8AC3E}">
        <p14:creationId xmlns:p14="http://schemas.microsoft.com/office/powerpoint/2010/main" val="4338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378338-B0CF-499D-A87D-31A13BF21F14}"/>
              </a:ext>
            </a:extLst>
          </p:cNvPr>
          <p:cNvSpPr txBox="1"/>
          <p:nvPr/>
        </p:nvSpPr>
        <p:spPr>
          <a:xfrm>
            <a:off x="1142999" y="1080297"/>
            <a:ext cx="8164285" cy="523220"/>
          </a:xfrm>
          <a:prstGeom prst="rect">
            <a:avLst/>
          </a:prstGeom>
          <a:noFill/>
        </p:spPr>
        <p:txBody>
          <a:bodyPr wrap="square" rtlCol="0">
            <a:spAutoFit/>
          </a:bodyPr>
          <a:lstStyle/>
          <a:p>
            <a:r>
              <a:rPr lang="zh-CN" altLang="en-US" sz="2800" dirty="0"/>
              <a:t>对于序列化的特征任务，都适合用</a:t>
            </a:r>
            <a:r>
              <a:rPr lang="en-US" altLang="zh-CN" sz="2800" dirty="0"/>
              <a:t>RNN</a:t>
            </a:r>
            <a:r>
              <a:rPr lang="zh-CN" altLang="en-US" sz="2800" dirty="0"/>
              <a:t>来解决：</a:t>
            </a:r>
          </a:p>
        </p:txBody>
      </p:sp>
      <p:sp>
        <p:nvSpPr>
          <p:cNvPr id="3" name="文本框 2">
            <a:extLst>
              <a:ext uri="{FF2B5EF4-FFF2-40B4-BE49-F238E27FC236}">
                <a16:creationId xmlns:a16="http://schemas.microsoft.com/office/drawing/2014/main" id="{2E84386B-AB83-4A36-BC5C-8FCA8320C4B8}"/>
              </a:ext>
            </a:extLst>
          </p:cNvPr>
          <p:cNvSpPr txBox="1"/>
          <p:nvPr/>
        </p:nvSpPr>
        <p:spPr>
          <a:xfrm>
            <a:off x="1802675" y="1723622"/>
            <a:ext cx="2416629"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情感分析</a:t>
            </a:r>
          </a:p>
        </p:txBody>
      </p:sp>
      <p:sp>
        <p:nvSpPr>
          <p:cNvPr id="4" name="文本框 3">
            <a:extLst>
              <a:ext uri="{FF2B5EF4-FFF2-40B4-BE49-F238E27FC236}">
                <a16:creationId xmlns:a16="http://schemas.microsoft.com/office/drawing/2014/main" id="{30B73A22-632F-4C08-96E0-31EE68D41B44}"/>
              </a:ext>
            </a:extLst>
          </p:cNvPr>
          <p:cNvSpPr txBox="1"/>
          <p:nvPr/>
        </p:nvSpPr>
        <p:spPr>
          <a:xfrm>
            <a:off x="2005146" y="2598803"/>
            <a:ext cx="2416629"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关键字提取</a:t>
            </a:r>
          </a:p>
        </p:txBody>
      </p:sp>
      <p:sp>
        <p:nvSpPr>
          <p:cNvPr id="5" name="文本框 4">
            <a:extLst>
              <a:ext uri="{FF2B5EF4-FFF2-40B4-BE49-F238E27FC236}">
                <a16:creationId xmlns:a16="http://schemas.microsoft.com/office/drawing/2014/main" id="{D7D40939-6C7A-499A-8C8C-AB6271938AA8}"/>
              </a:ext>
            </a:extLst>
          </p:cNvPr>
          <p:cNvSpPr txBox="1"/>
          <p:nvPr/>
        </p:nvSpPr>
        <p:spPr>
          <a:xfrm>
            <a:off x="2327363" y="3477835"/>
            <a:ext cx="2416629"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语音识别</a:t>
            </a:r>
          </a:p>
        </p:txBody>
      </p:sp>
      <p:sp>
        <p:nvSpPr>
          <p:cNvPr id="6" name="文本框 5">
            <a:extLst>
              <a:ext uri="{FF2B5EF4-FFF2-40B4-BE49-F238E27FC236}">
                <a16:creationId xmlns:a16="http://schemas.microsoft.com/office/drawing/2014/main" id="{FD95A1D4-83D7-4C0E-A213-12D46ADD5911}"/>
              </a:ext>
            </a:extLst>
          </p:cNvPr>
          <p:cNvSpPr txBox="1"/>
          <p:nvPr/>
        </p:nvSpPr>
        <p:spPr>
          <a:xfrm>
            <a:off x="2808513" y="4356867"/>
            <a:ext cx="2416629"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机器翻译</a:t>
            </a:r>
          </a:p>
        </p:txBody>
      </p:sp>
      <p:sp>
        <p:nvSpPr>
          <p:cNvPr id="7" name="文本框 6">
            <a:extLst>
              <a:ext uri="{FF2B5EF4-FFF2-40B4-BE49-F238E27FC236}">
                <a16:creationId xmlns:a16="http://schemas.microsoft.com/office/drawing/2014/main" id="{F84A4F5F-DA5A-473C-B4E9-4B9A2B020D38}"/>
              </a:ext>
            </a:extLst>
          </p:cNvPr>
          <p:cNvSpPr txBox="1"/>
          <p:nvPr/>
        </p:nvSpPr>
        <p:spPr>
          <a:xfrm>
            <a:off x="3278773" y="5235899"/>
            <a:ext cx="2416629"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股票分析</a:t>
            </a:r>
          </a:p>
        </p:txBody>
      </p:sp>
      <p:cxnSp>
        <p:nvCxnSpPr>
          <p:cNvPr id="8" name="直接连接符 7">
            <a:extLst>
              <a:ext uri="{FF2B5EF4-FFF2-40B4-BE49-F238E27FC236}">
                <a16:creationId xmlns:a16="http://schemas.microsoft.com/office/drawing/2014/main" id="{E55EE415-143D-4C16-AF30-D3F9447F71F1}"/>
              </a:ext>
            </a:extLst>
          </p:cNvPr>
          <p:cNvCxnSpPr/>
          <p:nvPr/>
        </p:nvCxnSpPr>
        <p:spPr>
          <a:xfrm flipV="1">
            <a:off x="1200253" y="964041"/>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9" name="矩形 8">
            <a:extLst>
              <a:ext uri="{FF2B5EF4-FFF2-40B4-BE49-F238E27FC236}">
                <a16:creationId xmlns:a16="http://schemas.microsoft.com/office/drawing/2014/main" id="{DFC694A6-B186-427F-BC3C-AEEECB859622}"/>
              </a:ext>
            </a:extLst>
          </p:cNvPr>
          <p:cNvSpPr/>
          <p:nvPr/>
        </p:nvSpPr>
        <p:spPr>
          <a:xfrm>
            <a:off x="3875712" y="167156"/>
            <a:ext cx="3430434"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的应用</a:t>
            </a:r>
          </a:p>
        </p:txBody>
      </p:sp>
    </p:spTree>
    <p:extLst>
      <p:ext uri="{BB962C8B-B14F-4D97-AF65-F5344CB8AC3E}">
        <p14:creationId xmlns:p14="http://schemas.microsoft.com/office/powerpoint/2010/main" val="191512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209624B-D2F2-4FFD-A8AD-DA33111D64A6}"/>
              </a:ext>
            </a:extLst>
          </p:cNvPr>
          <p:cNvSpPr txBox="1"/>
          <p:nvPr/>
        </p:nvSpPr>
        <p:spPr>
          <a:xfrm>
            <a:off x="1119453" y="740794"/>
            <a:ext cx="10346267" cy="1200329"/>
          </a:xfrm>
          <a:prstGeom prst="rect">
            <a:avLst/>
          </a:prstGeom>
          <a:noFill/>
        </p:spPr>
        <p:txBody>
          <a:bodyPr wrap="square" rtlCol="0">
            <a:spAutoFit/>
          </a:bodyPr>
          <a:lstStyle/>
          <a:p>
            <a:r>
              <a:rPr lang="zh-CN" altLang="en-US" sz="2400" dirty="0">
                <a:latin typeface="华文楷体" panose="02010600040101010101" pitchFamily="2" charset="-122"/>
                <a:ea typeface="华文楷体" panose="02010600040101010101" pitchFamily="2" charset="-122"/>
              </a:rPr>
              <a:t>常用的激活函数：</a:t>
            </a:r>
            <a:r>
              <a:rPr lang="en-US" altLang="zh-CN" sz="2400" dirty="0">
                <a:latin typeface="华文楷体" panose="02010600040101010101" pitchFamily="2" charset="-122"/>
                <a:ea typeface="华文楷体" panose="02010600040101010101" pitchFamily="2" charset="-122"/>
              </a:rPr>
              <a:t>sigmoid</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tanh</a:t>
            </a:r>
            <a:r>
              <a:rPr lang="zh-CN" altLang="en-US" sz="2400" dirty="0">
                <a:latin typeface="华文楷体" panose="02010600040101010101" pitchFamily="2" charset="-122"/>
                <a:ea typeface="华文楷体" panose="02010600040101010101" pitchFamily="2" charset="-122"/>
              </a:rPr>
              <a:t>、</a:t>
            </a:r>
            <a:r>
              <a:rPr lang="en-US" altLang="zh-CN" sz="2400" dirty="0" err="1">
                <a:latin typeface="华文楷体" panose="02010600040101010101" pitchFamily="2" charset="-122"/>
                <a:ea typeface="华文楷体" panose="02010600040101010101" pitchFamily="2" charset="-122"/>
              </a:rPr>
              <a:t>relu</a:t>
            </a:r>
            <a:endParaRPr lang="en-US" altLang="zh-CN" sz="2400"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作用：增加神经网络模型的非线性因素，使得神经网络可以更好的解决较为复杂的问题。</a:t>
            </a:r>
            <a:endParaRPr lang="en-US" altLang="zh-CN" sz="2400" dirty="0">
              <a:latin typeface="华文楷体" panose="02010600040101010101" pitchFamily="2" charset="-122"/>
              <a:ea typeface="华文楷体" panose="02010600040101010101" pitchFamily="2" charset="-122"/>
            </a:endParaRPr>
          </a:p>
        </p:txBody>
      </p:sp>
      <p:sp>
        <p:nvSpPr>
          <p:cNvPr id="12" name="Text Placeholder 4">
            <a:extLst>
              <a:ext uri="{FF2B5EF4-FFF2-40B4-BE49-F238E27FC236}">
                <a16:creationId xmlns:a16="http://schemas.microsoft.com/office/drawing/2014/main" id="{2FF226B3-DAE7-4447-AB79-57AB9670E444}"/>
              </a:ext>
            </a:extLst>
          </p:cNvPr>
          <p:cNvSpPr txBox="1">
            <a:spLocks/>
          </p:cNvSpPr>
          <p:nvPr/>
        </p:nvSpPr>
        <p:spPr>
          <a:xfrm>
            <a:off x="4745038" y="2096028"/>
            <a:ext cx="386873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a:t>Tanh(x)</a:t>
            </a:r>
            <a:endParaRPr lang="zh-HK" altLang="en-US" dirty="0"/>
          </a:p>
        </p:txBody>
      </p:sp>
      <p:pic>
        <p:nvPicPr>
          <p:cNvPr id="13" name="Content Placeholder 3">
            <a:extLst>
              <a:ext uri="{FF2B5EF4-FFF2-40B4-BE49-F238E27FC236}">
                <a16:creationId xmlns:a16="http://schemas.microsoft.com/office/drawing/2014/main" id="{481F0D5D-5428-4F0D-A7E9-8A2C836D4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217" y="3130480"/>
            <a:ext cx="3868737" cy="2131753"/>
          </a:xfrm>
          <a:prstGeom prst="rect">
            <a:avLst/>
          </a:prstGeom>
        </p:spPr>
      </p:pic>
      <p:sp>
        <p:nvSpPr>
          <p:cNvPr id="14" name="Text Placeholder 5">
            <a:extLst>
              <a:ext uri="{FF2B5EF4-FFF2-40B4-BE49-F238E27FC236}">
                <a16:creationId xmlns:a16="http://schemas.microsoft.com/office/drawing/2014/main" id="{1DFB8E7B-87AD-4994-82FB-4A7D626D4891}"/>
              </a:ext>
            </a:extLst>
          </p:cNvPr>
          <p:cNvSpPr txBox="1">
            <a:spLocks/>
          </p:cNvSpPr>
          <p:nvPr/>
        </p:nvSpPr>
        <p:spPr>
          <a:xfrm>
            <a:off x="8925351" y="2096028"/>
            <a:ext cx="38877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err="1"/>
              <a:t>ReLU</a:t>
            </a:r>
            <a:endParaRPr lang="zh-HK" altLang="en-US" dirty="0"/>
          </a:p>
        </p:txBody>
      </p:sp>
      <p:pic>
        <p:nvPicPr>
          <p:cNvPr id="15" name="Content Placeholder 7">
            <a:extLst>
              <a:ext uri="{FF2B5EF4-FFF2-40B4-BE49-F238E27FC236}">
                <a16:creationId xmlns:a16="http://schemas.microsoft.com/office/drawing/2014/main" id="{0199F31A-87FB-45C8-A29B-1C66C7F84A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775" y="3092641"/>
            <a:ext cx="2962275" cy="2000250"/>
          </a:xfrm>
          <a:prstGeom prst="rect">
            <a:avLst/>
          </a:prstGeom>
        </p:spPr>
      </p:pic>
      <mc:AlternateContent xmlns:mc="http://schemas.openxmlformats.org/markup-compatibility/2006" xmlns:a14="http://schemas.microsoft.com/office/drawing/2010/main">
        <mc:Choice Requires="a14">
          <p:sp>
            <p:nvSpPr>
              <p:cNvPr id="16" name="TextBox 8">
                <a:extLst>
                  <a:ext uri="{FF2B5EF4-FFF2-40B4-BE49-F238E27FC236}">
                    <a16:creationId xmlns:a16="http://schemas.microsoft.com/office/drawing/2014/main" id="{D5F80710-8DE5-4671-821B-3B255DF954C6}"/>
                  </a:ext>
                </a:extLst>
              </p:cNvPr>
              <p:cNvSpPr txBox="1"/>
              <p:nvPr/>
            </p:nvSpPr>
            <p:spPr>
              <a:xfrm>
                <a:off x="5525562" y="5558564"/>
                <a:ext cx="1993238" cy="53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i="1" smtClean="0">
                              <a:latin typeface="Cambria Math" panose="02040503050406030204" pitchFamily="18" charset="0"/>
                            </a:rPr>
                          </m:ctrlPr>
                        </m:funcPr>
                        <m:fName>
                          <m:r>
                            <m:rPr>
                              <m:sty m:val="p"/>
                            </m:rPr>
                            <a:rPr lang="en-US" altLang="zh-HK" b="0" i="0" smtClean="0">
                              <a:latin typeface="Cambria Math" panose="02040503050406030204" pitchFamily="18" charset="0"/>
                            </a:rPr>
                            <m:t>tanh</m:t>
                          </m:r>
                        </m:fName>
                        <m:e>
                          <m:d>
                            <m:dPr>
                              <m:ctrlPr>
                                <a:rPr lang="en-US" altLang="zh-HK" i="1" smtClean="0">
                                  <a:latin typeface="Cambria Math" panose="02040503050406030204" pitchFamily="18" charset="0"/>
                                </a:rPr>
                              </m:ctrlPr>
                            </m:dPr>
                            <m:e>
                              <m:r>
                                <m:rPr>
                                  <m:sty m:val="p"/>
                                </m:rPr>
                                <a:rPr lang="en-US" altLang="zh-HK" b="0" i="0" smtClean="0">
                                  <a:latin typeface="Cambria Math" panose="02040503050406030204" pitchFamily="18" charset="0"/>
                                </a:rPr>
                                <m:t>x</m:t>
                              </m:r>
                            </m:e>
                          </m:d>
                        </m:e>
                      </m:func>
                      <m:r>
                        <a:rPr lang="en-US" altLang="zh-HK" b="0" i="0" smtClean="0">
                          <a:latin typeface="Cambria Math" panose="02040503050406030204" pitchFamily="18" charset="0"/>
                        </a:rPr>
                        <m:t>= </m:t>
                      </m:r>
                      <m:f>
                        <m:fPr>
                          <m:ctrlPr>
                            <a:rPr lang="en-US" altLang="zh-HK" i="1" smtClean="0">
                              <a:latin typeface="Cambria Math" panose="02040503050406030204" pitchFamily="18" charset="0"/>
                            </a:rPr>
                          </m:ctrlPr>
                        </m:fPr>
                        <m:num>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num>
                        <m:den>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den>
                      </m:f>
                    </m:oMath>
                  </m:oMathPara>
                </a14:m>
                <a:endParaRPr lang="zh-HK" altLang="en-US" dirty="0"/>
              </a:p>
            </p:txBody>
          </p:sp>
        </mc:Choice>
        <mc:Fallback xmlns="">
          <p:sp>
            <p:nvSpPr>
              <p:cNvPr id="16" name="TextBox 8">
                <a:extLst>
                  <a:ext uri="{FF2B5EF4-FFF2-40B4-BE49-F238E27FC236}">
                    <a16:creationId xmlns:a16="http://schemas.microsoft.com/office/drawing/2014/main" id="{D5F80710-8DE5-4671-821B-3B255DF954C6}"/>
                  </a:ext>
                </a:extLst>
              </p:cNvPr>
              <p:cNvSpPr txBox="1">
                <a:spLocks noRot="1" noChangeAspect="1" noMove="1" noResize="1" noEditPoints="1" noAdjustHandles="1" noChangeArrowheads="1" noChangeShapeType="1" noTextEdit="1"/>
              </p:cNvSpPr>
              <p:nvPr/>
            </p:nvSpPr>
            <p:spPr>
              <a:xfrm>
                <a:off x="5525562" y="5558564"/>
                <a:ext cx="1993238" cy="53610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9">
                <a:extLst>
                  <a:ext uri="{FF2B5EF4-FFF2-40B4-BE49-F238E27FC236}">
                    <a16:creationId xmlns:a16="http://schemas.microsoft.com/office/drawing/2014/main" id="{0CB5A87C-A769-4A61-8CFB-9AD259249D90}"/>
                  </a:ext>
                </a:extLst>
              </p:cNvPr>
              <p:cNvSpPr txBox="1"/>
              <p:nvPr/>
            </p:nvSpPr>
            <p:spPr>
              <a:xfrm>
                <a:off x="9414371" y="5688118"/>
                <a:ext cx="1775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b="0" i="1" smtClean="0">
                              <a:latin typeface="Cambria Math" panose="02040503050406030204" pitchFamily="18" charset="0"/>
                            </a:rPr>
                          </m:ctrlPr>
                        </m:funcPr>
                        <m:fName>
                          <m:r>
                            <a:rPr lang="en-US" altLang="zh-HK" b="0" i="1" smtClean="0">
                              <a:latin typeface="Cambria Math" panose="02040503050406030204" pitchFamily="18" charset="0"/>
                            </a:rPr>
                            <m:t>𝑓</m:t>
                          </m:r>
                        </m:fName>
                        <m:e>
                          <m:d>
                            <m:dPr>
                              <m:ctrlPr>
                                <a:rPr lang="en-US" altLang="zh-HK" b="0" i="1" smtClean="0">
                                  <a:latin typeface="Cambria Math" panose="02040503050406030204" pitchFamily="18" charset="0"/>
                                </a:rPr>
                              </m:ctrlPr>
                            </m:dPr>
                            <m:e>
                              <m:r>
                                <a:rPr lang="en-US" altLang="zh-HK" b="0" i="1" smtClean="0">
                                  <a:latin typeface="Cambria Math" panose="02040503050406030204" pitchFamily="18" charset="0"/>
                                </a:rPr>
                                <m:t>𝑥</m:t>
                              </m:r>
                            </m:e>
                          </m:d>
                        </m:e>
                      </m:func>
                      <m:r>
                        <a:rPr lang="en-US" altLang="zh-HK" b="0" i="1" smtClean="0">
                          <a:latin typeface="Cambria Math" panose="02040503050406030204" pitchFamily="18" charset="0"/>
                        </a:rPr>
                        <m:t>=</m:t>
                      </m:r>
                      <m:r>
                        <m:rPr>
                          <m:sty m:val="p"/>
                        </m:rPr>
                        <a:rPr lang="en-US" altLang="zh-HK" b="0" i="0" smtClean="0">
                          <a:latin typeface="Cambria Math" panose="02040503050406030204" pitchFamily="18" charset="0"/>
                        </a:rPr>
                        <m:t>max</m:t>
                      </m:r>
                      <m:r>
                        <a:rPr lang="en-US" altLang="zh-HK" b="0" i="1" smtClean="0">
                          <a:latin typeface="Cambria Math" panose="02040503050406030204" pitchFamily="18" charset="0"/>
                        </a:rPr>
                        <m:t>⁡(0, </m:t>
                      </m:r>
                      <m:r>
                        <a:rPr lang="en-US" altLang="zh-HK" b="0" i="1" smtClean="0">
                          <a:latin typeface="Cambria Math" panose="02040503050406030204" pitchFamily="18" charset="0"/>
                        </a:rPr>
                        <m:t>𝑥</m:t>
                      </m:r>
                      <m:r>
                        <a:rPr lang="en-US" altLang="zh-HK" b="0" i="1" smtClean="0">
                          <a:latin typeface="Cambria Math" panose="02040503050406030204" pitchFamily="18" charset="0"/>
                        </a:rPr>
                        <m:t>)</m:t>
                      </m:r>
                    </m:oMath>
                  </m:oMathPara>
                </a14:m>
                <a:endParaRPr lang="zh-HK" altLang="en-US" dirty="0"/>
              </a:p>
            </p:txBody>
          </p:sp>
        </mc:Choice>
        <mc:Fallback xmlns="">
          <p:sp>
            <p:nvSpPr>
              <p:cNvPr id="17" name="TextBox 9">
                <a:extLst>
                  <a:ext uri="{FF2B5EF4-FFF2-40B4-BE49-F238E27FC236}">
                    <a16:creationId xmlns:a16="http://schemas.microsoft.com/office/drawing/2014/main" id="{0CB5A87C-A769-4A61-8CFB-9AD259249D90}"/>
                  </a:ext>
                </a:extLst>
              </p:cNvPr>
              <p:cNvSpPr txBox="1">
                <a:spLocks noRot="1" noChangeAspect="1" noMove="1" noResize="1" noEditPoints="1" noAdjustHandles="1" noChangeArrowheads="1" noChangeShapeType="1" noTextEdit="1"/>
              </p:cNvSpPr>
              <p:nvPr/>
            </p:nvSpPr>
            <p:spPr>
              <a:xfrm>
                <a:off x="9414371" y="5688118"/>
                <a:ext cx="1775230" cy="276999"/>
              </a:xfrm>
              <a:prstGeom prst="rect">
                <a:avLst/>
              </a:prstGeom>
              <a:blipFill>
                <a:blip r:embed="rId6"/>
                <a:stretch>
                  <a:fillRect l="-3767" t="-2174" r="-3767" b="-32609"/>
                </a:stretch>
              </a:blipFill>
            </p:spPr>
            <p:txBody>
              <a:bodyPr/>
              <a:lstStyle/>
              <a:p>
                <a:r>
                  <a:rPr lang="zh-CN" altLang="en-US">
                    <a:noFill/>
                  </a:rPr>
                  <a:t> </a:t>
                </a:r>
              </a:p>
            </p:txBody>
          </p:sp>
        </mc:Fallback>
      </mc:AlternateContent>
      <p:sp>
        <p:nvSpPr>
          <p:cNvPr id="18" name="Text Placeholder 4">
            <a:extLst>
              <a:ext uri="{FF2B5EF4-FFF2-40B4-BE49-F238E27FC236}">
                <a16:creationId xmlns:a16="http://schemas.microsoft.com/office/drawing/2014/main" id="{4FAB72E8-3B08-4004-B8DB-F73D9586AF4D}"/>
              </a:ext>
            </a:extLst>
          </p:cNvPr>
          <p:cNvSpPr txBox="1">
            <a:spLocks/>
          </p:cNvSpPr>
          <p:nvPr/>
        </p:nvSpPr>
        <p:spPr>
          <a:xfrm>
            <a:off x="1229045" y="2096028"/>
            <a:ext cx="386873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sigmoid</a:t>
            </a:r>
            <a:endParaRPr lang="zh-HK" altLang="en-US" dirty="0"/>
          </a:p>
        </p:txBody>
      </p:sp>
      <p:pic>
        <p:nvPicPr>
          <p:cNvPr id="5" name="图片 4">
            <a:extLst>
              <a:ext uri="{FF2B5EF4-FFF2-40B4-BE49-F238E27FC236}">
                <a16:creationId xmlns:a16="http://schemas.microsoft.com/office/drawing/2014/main" id="{4FD6F214-00F9-4EC3-A2B2-7AC8A79F9A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012" y="3074845"/>
            <a:ext cx="3048000" cy="1943100"/>
          </a:xfrm>
          <a:prstGeom prst="rect">
            <a:avLst/>
          </a:prstGeom>
        </p:spPr>
      </p:pic>
      <mc:AlternateContent xmlns:mc="http://schemas.openxmlformats.org/markup-compatibility/2006" xmlns:a14="http://schemas.microsoft.com/office/drawing/2010/main">
        <mc:Choice Requires="a14">
          <p:sp>
            <p:nvSpPr>
              <p:cNvPr id="19" name="TextBox 8">
                <a:extLst>
                  <a:ext uri="{FF2B5EF4-FFF2-40B4-BE49-F238E27FC236}">
                    <a16:creationId xmlns:a16="http://schemas.microsoft.com/office/drawing/2014/main" id="{35CBF39F-2D33-4B0A-9F94-6C9D5CB6A4AD}"/>
                  </a:ext>
                </a:extLst>
              </p:cNvPr>
              <p:cNvSpPr txBox="1"/>
              <p:nvPr/>
            </p:nvSpPr>
            <p:spPr>
              <a:xfrm>
                <a:off x="1562896" y="5470013"/>
                <a:ext cx="1993238" cy="436210"/>
              </a:xfrm>
              <a:prstGeom prst="rect">
                <a:avLst/>
              </a:prstGeom>
              <a:noFill/>
            </p:spPr>
            <p:txBody>
              <a:bodyPr wrap="square" lIns="0" tIns="0" rIns="0" bIns="0"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f</a:t>
                </a:r>
                <a14:m>
                  <m:oMath xmlns:m="http://schemas.openxmlformats.org/officeDocument/2006/math">
                    <m:r>
                      <a:rPr lang="zh-CN" altLang="en-US" sz="2000" b="0" i="1" smtClean="0">
                        <a:latin typeface="Cambria Math" panose="02040503050406030204" pitchFamily="18" charset="0"/>
                      </a:rPr>
                      <m:t>（</m:t>
                    </m:r>
                    <m:r>
                      <m:rPr>
                        <m:sty m:val="p"/>
                      </m:rPr>
                      <a:rPr lang="en-US" altLang="zh-CN" sz="2000" i="1">
                        <a:latin typeface="Cambria Math" panose="02040503050406030204" pitchFamily="18" charset="0"/>
                      </a:rPr>
                      <m:t>x</m:t>
                    </m:r>
                    <m:r>
                      <a:rPr lang="zh-CN" altLang="en-US" sz="2000" b="0" i="1" smtClean="0">
                        <a:latin typeface="Cambria Math" panose="02040503050406030204" pitchFamily="18" charset="0"/>
                      </a:rPr>
                      <m:t>）</m:t>
                    </m:r>
                    <m:r>
                      <a:rPr lang="en-US" altLang="zh-HK" sz="2000" b="0" i="0" smtClean="0">
                        <a:latin typeface="Cambria Math" panose="02040503050406030204" pitchFamily="18" charset="0"/>
                      </a:rPr>
                      <m:t>= </m:t>
                    </m:r>
                    <m:f>
                      <m:fPr>
                        <m:ctrlPr>
                          <a:rPr lang="en-US" altLang="zh-HK" sz="2000" i="1" smtClean="0">
                            <a:latin typeface="Cambria Math" panose="02040503050406030204" pitchFamily="18" charset="0"/>
                          </a:rPr>
                        </m:ctrlPr>
                      </m:fPr>
                      <m:num>
                        <m:r>
                          <a:rPr lang="en-US" altLang="zh-HK" sz="2000" b="0" i="1" smtClean="0">
                            <a:latin typeface="Cambria Math" panose="02040503050406030204" pitchFamily="18" charset="0"/>
                          </a:rPr>
                          <m:t>1</m:t>
                        </m:r>
                      </m:num>
                      <m:den>
                        <m:r>
                          <a:rPr lang="en-US" altLang="zh-HK" sz="2000" b="0" i="0" smtClean="0">
                            <a:latin typeface="Cambria Math" panose="02040503050406030204" pitchFamily="18" charset="0"/>
                          </a:rPr>
                          <m:t>1+</m:t>
                        </m:r>
                        <m:sSup>
                          <m:sSupPr>
                            <m:ctrlPr>
                              <a:rPr lang="en-US" altLang="zh-HK" sz="2000" i="1" smtClean="0">
                                <a:latin typeface="Cambria Math" panose="02040503050406030204" pitchFamily="18" charset="0"/>
                              </a:rPr>
                            </m:ctrlPr>
                          </m:sSupPr>
                          <m:e>
                            <m:r>
                              <m:rPr>
                                <m:sty m:val="p"/>
                              </m:rPr>
                              <a:rPr lang="en-US" altLang="zh-HK" sz="2000" b="0" i="0" smtClean="0">
                                <a:latin typeface="Cambria Math" panose="02040503050406030204" pitchFamily="18" charset="0"/>
                              </a:rPr>
                              <m:t>e</m:t>
                            </m:r>
                          </m:e>
                          <m:sup>
                            <m:r>
                              <a:rPr lang="en-US" altLang="zh-HK" sz="2000" b="0" i="0" smtClean="0">
                                <a:latin typeface="Cambria Math" panose="02040503050406030204" pitchFamily="18" charset="0"/>
                              </a:rPr>
                              <m:t>−</m:t>
                            </m:r>
                            <m:r>
                              <m:rPr>
                                <m:sty m:val="p"/>
                              </m:rPr>
                              <a:rPr lang="en-US" altLang="zh-HK" sz="2000" b="0" i="0" smtClean="0">
                                <a:latin typeface="Cambria Math" panose="02040503050406030204" pitchFamily="18" charset="0"/>
                              </a:rPr>
                              <m:t>x</m:t>
                            </m:r>
                          </m:sup>
                        </m:sSup>
                      </m:den>
                    </m:f>
                  </m:oMath>
                </a14:m>
                <a:endParaRPr lang="zh-HK" altLang="en-US" sz="2000" dirty="0">
                  <a:latin typeface="Tahoma" panose="020B0604030504040204" pitchFamily="34" charset="0"/>
                  <a:cs typeface="Tahoma" panose="020B0604030504040204" pitchFamily="34" charset="0"/>
                </a:endParaRPr>
              </a:p>
            </p:txBody>
          </p:sp>
        </mc:Choice>
        <mc:Fallback xmlns="">
          <p:sp>
            <p:nvSpPr>
              <p:cNvPr id="19" name="TextBox 8">
                <a:extLst>
                  <a:ext uri="{FF2B5EF4-FFF2-40B4-BE49-F238E27FC236}">
                    <a16:creationId xmlns:a16="http://schemas.microsoft.com/office/drawing/2014/main" id="{35CBF39F-2D33-4B0A-9F94-6C9D5CB6A4AD}"/>
                  </a:ext>
                </a:extLst>
              </p:cNvPr>
              <p:cNvSpPr txBox="1">
                <a:spLocks noRot="1" noChangeAspect="1" noMove="1" noResize="1" noEditPoints="1" noAdjustHandles="1" noChangeArrowheads="1" noChangeShapeType="1" noTextEdit="1"/>
              </p:cNvSpPr>
              <p:nvPr/>
            </p:nvSpPr>
            <p:spPr>
              <a:xfrm>
                <a:off x="1562896" y="5470013"/>
                <a:ext cx="1993238" cy="436210"/>
              </a:xfrm>
              <a:prstGeom prst="rect">
                <a:avLst/>
              </a:prstGeom>
              <a:blipFill>
                <a:blip r:embed="rId8"/>
                <a:stretch>
                  <a:fillRect l="-7645" t="-5556" b="-18056"/>
                </a:stretch>
              </a:blipFill>
            </p:spPr>
            <p:txBody>
              <a:bodyPr/>
              <a:lstStyle/>
              <a:p>
                <a:r>
                  <a:rPr lang="zh-CN" altLang="en-US">
                    <a:noFill/>
                  </a:rPr>
                  <a:t> </a:t>
                </a:r>
              </a:p>
            </p:txBody>
          </p:sp>
        </mc:Fallback>
      </mc:AlternateContent>
      <p:sp>
        <p:nvSpPr>
          <p:cNvPr id="6" name="矩形 5"/>
          <p:cNvSpPr/>
          <p:nvPr/>
        </p:nvSpPr>
        <p:spPr>
          <a:xfrm>
            <a:off x="213382" y="12698"/>
            <a:ext cx="1800493" cy="523220"/>
          </a:xfrm>
          <a:prstGeom prst="rect">
            <a:avLst/>
          </a:prstGeom>
        </p:spPr>
        <p:txBody>
          <a:bodyPr wrap="none">
            <a:spAutoFit/>
          </a:bodyPr>
          <a:lstStyle/>
          <a:p>
            <a:pPr lvl="0"/>
            <a:r>
              <a:rPr lang="zh-CN" altLang="en-US" sz="2800" dirty="0">
                <a:latin typeface="华文楷体" pitchFamily="2" charset="-122"/>
                <a:ea typeface="华文楷体" pitchFamily="2" charset="-122"/>
              </a:rPr>
              <a:t>  激活函数</a:t>
            </a:r>
          </a:p>
        </p:txBody>
      </p:sp>
    </p:spTree>
    <p:extLst>
      <p:ext uri="{BB962C8B-B14F-4D97-AF65-F5344CB8AC3E}">
        <p14:creationId xmlns:p14="http://schemas.microsoft.com/office/powerpoint/2010/main" val="3620879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0C7F3E1-7874-4FC9-B4F4-5C96D7A7021E}"/>
              </a:ext>
            </a:extLst>
          </p:cNvPr>
          <p:cNvCxnSpPr/>
          <p:nvPr/>
        </p:nvCxnSpPr>
        <p:spPr>
          <a:xfrm flipV="1">
            <a:off x="1055398" y="3569670"/>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7E7F4EE6-D07C-4811-974D-CFE70FE53901}"/>
              </a:ext>
            </a:extLst>
          </p:cNvPr>
          <p:cNvSpPr/>
          <p:nvPr/>
        </p:nvSpPr>
        <p:spPr>
          <a:xfrm>
            <a:off x="4002459" y="2670925"/>
            <a:ext cx="3430434"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RNN</a:t>
            </a:r>
            <a:r>
              <a:rPr lang="zh-CN" altLang="en-US"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的分类</a:t>
            </a:r>
          </a:p>
        </p:txBody>
      </p:sp>
    </p:spTree>
    <p:extLst>
      <p:ext uri="{BB962C8B-B14F-4D97-AF65-F5344CB8AC3E}">
        <p14:creationId xmlns:p14="http://schemas.microsoft.com/office/powerpoint/2010/main" val="2487095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9F71C9A-D1C5-43C9-8C05-80967A8D87DB}"/>
              </a:ext>
            </a:extLst>
          </p:cNvPr>
          <p:cNvSpPr/>
          <p:nvPr/>
        </p:nvSpPr>
        <p:spPr>
          <a:xfrm>
            <a:off x="-337995" y="0"/>
            <a:ext cx="12529995" cy="707886"/>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0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Recurrent Neural Networks: Process Sequences</a:t>
            </a:r>
          </a:p>
        </p:txBody>
      </p:sp>
      <p:cxnSp>
        <p:nvCxnSpPr>
          <p:cNvPr id="3" name="直接连接符 2">
            <a:extLst>
              <a:ext uri="{FF2B5EF4-FFF2-40B4-BE49-F238E27FC236}">
                <a16:creationId xmlns:a16="http://schemas.microsoft.com/office/drawing/2014/main" id="{C82F4EC7-BEAE-459A-B6E4-E68BFC454F44}"/>
              </a:ext>
            </a:extLst>
          </p:cNvPr>
          <p:cNvCxnSpPr/>
          <p:nvPr/>
        </p:nvCxnSpPr>
        <p:spPr>
          <a:xfrm flipV="1">
            <a:off x="1218360" y="945935"/>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pic>
        <p:nvPicPr>
          <p:cNvPr id="4" name="图片 3">
            <a:extLst>
              <a:ext uri="{FF2B5EF4-FFF2-40B4-BE49-F238E27FC236}">
                <a16:creationId xmlns:a16="http://schemas.microsoft.com/office/drawing/2014/main" id="{FA0736CF-7E63-4551-B521-CC2C41F65A79}"/>
              </a:ext>
            </a:extLst>
          </p:cNvPr>
          <p:cNvPicPr>
            <a:picLocks noChangeAspect="1"/>
          </p:cNvPicPr>
          <p:nvPr/>
        </p:nvPicPr>
        <p:blipFill>
          <a:blip r:embed="rId2"/>
          <a:stretch>
            <a:fillRect/>
          </a:stretch>
        </p:blipFill>
        <p:spPr>
          <a:xfrm>
            <a:off x="1314819" y="2140183"/>
            <a:ext cx="8991600" cy="2857500"/>
          </a:xfrm>
          <a:prstGeom prst="rect">
            <a:avLst/>
          </a:prstGeom>
        </p:spPr>
      </p:pic>
      <p:sp>
        <p:nvSpPr>
          <p:cNvPr id="5" name="矩形 4">
            <a:extLst>
              <a:ext uri="{FF2B5EF4-FFF2-40B4-BE49-F238E27FC236}">
                <a16:creationId xmlns:a16="http://schemas.microsoft.com/office/drawing/2014/main" id="{99B812FF-7291-45B3-BB4B-B01409D80A86}"/>
              </a:ext>
            </a:extLst>
          </p:cNvPr>
          <p:cNvSpPr/>
          <p:nvPr/>
        </p:nvSpPr>
        <p:spPr>
          <a:xfrm>
            <a:off x="443620" y="5373420"/>
            <a:ext cx="4971426" cy="369332"/>
          </a:xfrm>
          <a:prstGeom prst="rect">
            <a:avLst/>
          </a:prstGeom>
        </p:spPr>
        <p:txBody>
          <a:bodyPr wrap="none">
            <a:spAutoFit/>
          </a:bodyPr>
          <a:lstStyle/>
          <a:p>
            <a:r>
              <a:rPr lang="en-US" altLang="zh-CN" b="1" dirty="0"/>
              <a:t>e.g. Image Captioning image -&gt; sequence of words</a:t>
            </a:r>
            <a:endParaRPr lang="zh-CN" altLang="en-US" b="1" dirty="0"/>
          </a:p>
        </p:txBody>
      </p:sp>
      <p:sp>
        <p:nvSpPr>
          <p:cNvPr id="6" name="矩形 5">
            <a:extLst>
              <a:ext uri="{FF2B5EF4-FFF2-40B4-BE49-F238E27FC236}">
                <a16:creationId xmlns:a16="http://schemas.microsoft.com/office/drawing/2014/main" id="{31E8CC1F-5690-43B5-9927-541272E8A00A}"/>
              </a:ext>
            </a:extLst>
          </p:cNvPr>
          <p:cNvSpPr/>
          <p:nvPr/>
        </p:nvSpPr>
        <p:spPr>
          <a:xfrm>
            <a:off x="2085635" y="1137007"/>
            <a:ext cx="5983305" cy="369332"/>
          </a:xfrm>
          <a:prstGeom prst="rect">
            <a:avLst/>
          </a:prstGeom>
        </p:spPr>
        <p:txBody>
          <a:bodyPr wrap="none">
            <a:spAutoFit/>
          </a:bodyPr>
          <a:lstStyle/>
          <a:p>
            <a:r>
              <a:rPr lang="en-US" altLang="zh-CN" b="1" dirty="0"/>
              <a:t>e.g. Sentiment Classification sequence of words -&gt; sentiment</a:t>
            </a:r>
            <a:endParaRPr lang="zh-CN" altLang="en-US" b="1" dirty="0"/>
          </a:p>
        </p:txBody>
      </p:sp>
      <p:sp>
        <p:nvSpPr>
          <p:cNvPr id="7" name="矩形 6">
            <a:extLst>
              <a:ext uri="{FF2B5EF4-FFF2-40B4-BE49-F238E27FC236}">
                <a16:creationId xmlns:a16="http://schemas.microsoft.com/office/drawing/2014/main" id="{0888EF18-6D94-49A5-ABBA-9D7011E8FD82}"/>
              </a:ext>
            </a:extLst>
          </p:cNvPr>
          <p:cNvSpPr/>
          <p:nvPr/>
        </p:nvSpPr>
        <p:spPr>
          <a:xfrm>
            <a:off x="5088643" y="5987207"/>
            <a:ext cx="5312608" cy="369332"/>
          </a:xfrm>
          <a:prstGeom prst="rect">
            <a:avLst/>
          </a:prstGeom>
        </p:spPr>
        <p:txBody>
          <a:bodyPr wrap="none">
            <a:spAutoFit/>
          </a:bodyPr>
          <a:lstStyle/>
          <a:p>
            <a:r>
              <a:rPr lang="en-US" altLang="zh-CN" b="1" dirty="0"/>
              <a:t>e.g. Machine Translation seq of words -&gt; seq of words</a:t>
            </a:r>
            <a:endParaRPr lang="zh-CN" altLang="en-US" b="1" dirty="0"/>
          </a:p>
        </p:txBody>
      </p:sp>
      <p:sp>
        <p:nvSpPr>
          <p:cNvPr id="8" name="矩形 7">
            <a:extLst>
              <a:ext uri="{FF2B5EF4-FFF2-40B4-BE49-F238E27FC236}">
                <a16:creationId xmlns:a16="http://schemas.microsoft.com/office/drawing/2014/main" id="{84946941-7DF3-4155-81C9-7AF140E63A0E}"/>
              </a:ext>
            </a:extLst>
          </p:cNvPr>
          <p:cNvSpPr/>
          <p:nvPr/>
        </p:nvSpPr>
        <p:spPr>
          <a:xfrm>
            <a:off x="7859637" y="1532801"/>
            <a:ext cx="3840154" cy="369332"/>
          </a:xfrm>
          <a:prstGeom prst="rect">
            <a:avLst/>
          </a:prstGeom>
        </p:spPr>
        <p:txBody>
          <a:bodyPr wrap="none">
            <a:spAutoFit/>
          </a:bodyPr>
          <a:lstStyle/>
          <a:p>
            <a:r>
              <a:rPr lang="en-US" altLang="zh-CN" b="1" dirty="0"/>
              <a:t>e.g. Video classification on frame level</a:t>
            </a:r>
            <a:endParaRPr lang="zh-CN" altLang="en-US" b="1" dirty="0"/>
          </a:p>
        </p:txBody>
      </p:sp>
      <p:cxnSp>
        <p:nvCxnSpPr>
          <p:cNvPr id="9" name="直接箭头连接符 8">
            <a:extLst>
              <a:ext uri="{FF2B5EF4-FFF2-40B4-BE49-F238E27FC236}">
                <a16:creationId xmlns:a16="http://schemas.microsoft.com/office/drawing/2014/main" id="{D97F893A-8819-4A79-884E-A460C89E047C}"/>
              </a:ext>
            </a:extLst>
          </p:cNvPr>
          <p:cNvCxnSpPr>
            <a:cxnSpLocks/>
          </p:cNvCxnSpPr>
          <p:nvPr/>
        </p:nvCxnSpPr>
        <p:spPr>
          <a:xfrm>
            <a:off x="3305302" y="4879988"/>
            <a:ext cx="0" cy="560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A43AC9C6-E012-4247-B42E-044B21204879}"/>
              </a:ext>
            </a:extLst>
          </p:cNvPr>
          <p:cNvCxnSpPr>
            <a:cxnSpLocks/>
          </p:cNvCxnSpPr>
          <p:nvPr/>
        </p:nvCxnSpPr>
        <p:spPr>
          <a:xfrm>
            <a:off x="7125864" y="4997683"/>
            <a:ext cx="0" cy="98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CF643B4A-57B4-4C65-BB73-878E10156521}"/>
              </a:ext>
            </a:extLst>
          </p:cNvPr>
          <p:cNvCxnSpPr>
            <a:cxnSpLocks/>
          </p:cNvCxnSpPr>
          <p:nvPr/>
        </p:nvCxnSpPr>
        <p:spPr>
          <a:xfrm flipH="1" flipV="1">
            <a:off x="5088643" y="1532801"/>
            <a:ext cx="16532" cy="633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161BC89E-6128-4A10-BBFE-0A307E38C710}"/>
              </a:ext>
            </a:extLst>
          </p:cNvPr>
          <p:cNvCxnSpPr>
            <a:cxnSpLocks/>
          </p:cNvCxnSpPr>
          <p:nvPr/>
        </p:nvCxnSpPr>
        <p:spPr>
          <a:xfrm flipV="1">
            <a:off x="9396583" y="1849723"/>
            <a:ext cx="0" cy="346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426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42A0433-8D5F-4E98-8AE0-155B88741FF1}"/>
              </a:ext>
            </a:extLst>
          </p:cNvPr>
          <p:cNvCxnSpPr/>
          <p:nvPr/>
        </p:nvCxnSpPr>
        <p:spPr>
          <a:xfrm flipV="1">
            <a:off x="1218360" y="945935"/>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374D03D2-F02F-4D19-83FB-BA90E8D97B2A}"/>
              </a:ext>
            </a:extLst>
          </p:cNvPr>
          <p:cNvSpPr/>
          <p:nvPr/>
        </p:nvSpPr>
        <p:spPr>
          <a:xfrm>
            <a:off x="2345677" y="175556"/>
            <a:ext cx="8038647"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Recurrent Neural Network</a:t>
            </a:r>
          </a:p>
        </p:txBody>
      </p:sp>
      <p:pic>
        <p:nvPicPr>
          <p:cNvPr id="4" name="图片 3">
            <a:extLst>
              <a:ext uri="{FF2B5EF4-FFF2-40B4-BE49-F238E27FC236}">
                <a16:creationId xmlns:a16="http://schemas.microsoft.com/office/drawing/2014/main" id="{F91346CD-0E2A-4EAD-925E-0A37920A1653}"/>
              </a:ext>
            </a:extLst>
          </p:cNvPr>
          <p:cNvPicPr>
            <a:picLocks noChangeAspect="1"/>
          </p:cNvPicPr>
          <p:nvPr/>
        </p:nvPicPr>
        <p:blipFill>
          <a:blip r:embed="rId2"/>
          <a:stretch>
            <a:fillRect/>
          </a:stretch>
        </p:blipFill>
        <p:spPr>
          <a:xfrm>
            <a:off x="2110066" y="3149111"/>
            <a:ext cx="2257425" cy="2314575"/>
          </a:xfrm>
          <a:prstGeom prst="rect">
            <a:avLst/>
          </a:prstGeom>
        </p:spPr>
      </p:pic>
      <p:pic>
        <p:nvPicPr>
          <p:cNvPr id="5" name="图片 4">
            <a:extLst>
              <a:ext uri="{FF2B5EF4-FFF2-40B4-BE49-F238E27FC236}">
                <a16:creationId xmlns:a16="http://schemas.microsoft.com/office/drawing/2014/main" id="{7EA57197-64D9-46DA-85FB-8E6EEC3DCC86}"/>
              </a:ext>
            </a:extLst>
          </p:cNvPr>
          <p:cNvPicPr>
            <a:picLocks noChangeAspect="1"/>
          </p:cNvPicPr>
          <p:nvPr/>
        </p:nvPicPr>
        <p:blipFill>
          <a:blip r:embed="rId3"/>
          <a:stretch>
            <a:fillRect/>
          </a:stretch>
        </p:blipFill>
        <p:spPr>
          <a:xfrm>
            <a:off x="2633940" y="1941098"/>
            <a:ext cx="1209675" cy="1390650"/>
          </a:xfrm>
          <a:prstGeom prst="rect">
            <a:avLst/>
          </a:prstGeom>
        </p:spPr>
      </p:pic>
      <p:sp>
        <p:nvSpPr>
          <p:cNvPr id="6" name="矩形 5">
            <a:extLst>
              <a:ext uri="{FF2B5EF4-FFF2-40B4-BE49-F238E27FC236}">
                <a16:creationId xmlns:a16="http://schemas.microsoft.com/office/drawing/2014/main" id="{27D4CC7A-DEB3-4379-B3FB-6F79DFAA8463}"/>
              </a:ext>
            </a:extLst>
          </p:cNvPr>
          <p:cNvSpPr/>
          <p:nvPr/>
        </p:nvSpPr>
        <p:spPr>
          <a:xfrm>
            <a:off x="4582964" y="2221890"/>
            <a:ext cx="6689908" cy="461665"/>
          </a:xfrm>
          <a:prstGeom prst="rect">
            <a:avLst/>
          </a:prstGeom>
        </p:spPr>
        <p:txBody>
          <a:bodyPr wrap="none">
            <a:spAutoFit/>
          </a:bodyPr>
          <a:lstStyle/>
          <a:p>
            <a:r>
              <a:rPr lang="en-US" altLang="zh-CN" sz="2400" b="1" dirty="0">
                <a:solidFill>
                  <a:srgbClr val="FF0000"/>
                </a:solidFill>
              </a:rPr>
              <a:t>usually want to predict a vector at some time steps</a:t>
            </a:r>
            <a:endParaRPr lang="zh-CN" altLang="en-US" sz="2400" b="1" dirty="0">
              <a:solidFill>
                <a:srgbClr val="FF0000"/>
              </a:solidFill>
            </a:endParaRPr>
          </a:p>
        </p:txBody>
      </p:sp>
    </p:spTree>
    <p:extLst>
      <p:ext uri="{BB962C8B-B14F-4D97-AF65-F5344CB8AC3E}">
        <p14:creationId xmlns:p14="http://schemas.microsoft.com/office/powerpoint/2010/main" val="426158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C8B2905-52B1-48FC-9B26-6B3302E25302}"/>
              </a:ext>
            </a:extLst>
          </p:cNvPr>
          <p:cNvPicPr>
            <a:picLocks noChangeAspect="1"/>
          </p:cNvPicPr>
          <p:nvPr/>
        </p:nvPicPr>
        <p:blipFill>
          <a:blip r:embed="rId3"/>
          <a:stretch>
            <a:fillRect/>
          </a:stretch>
        </p:blipFill>
        <p:spPr>
          <a:xfrm>
            <a:off x="9545083" y="2254566"/>
            <a:ext cx="1619250" cy="3590925"/>
          </a:xfrm>
          <a:prstGeom prst="rect">
            <a:avLst/>
          </a:prstGeom>
        </p:spPr>
      </p:pic>
      <p:pic>
        <p:nvPicPr>
          <p:cNvPr id="4" name="图片 3">
            <a:extLst>
              <a:ext uri="{FF2B5EF4-FFF2-40B4-BE49-F238E27FC236}">
                <a16:creationId xmlns:a16="http://schemas.microsoft.com/office/drawing/2014/main" id="{5B3E5127-3979-4727-A0F0-18A75DBCC1B6}"/>
              </a:ext>
            </a:extLst>
          </p:cNvPr>
          <p:cNvPicPr>
            <a:picLocks noChangeAspect="1"/>
          </p:cNvPicPr>
          <p:nvPr/>
        </p:nvPicPr>
        <p:blipFill>
          <a:blip r:embed="rId4"/>
          <a:stretch>
            <a:fillRect/>
          </a:stretch>
        </p:blipFill>
        <p:spPr>
          <a:xfrm>
            <a:off x="2324539" y="3607117"/>
            <a:ext cx="4533900" cy="885825"/>
          </a:xfrm>
          <a:prstGeom prst="rect">
            <a:avLst/>
          </a:prstGeom>
        </p:spPr>
      </p:pic>
      <p:sp>
        <p:nvSpPr>
          <p:cNvPr id="5" name="矩形 4">
            <a:extLst>
              <a:ext uri="{FF2B5EF4-FFF2-40B4-BE49-F238E27FC236}">
                <a16:creationId xmlns:a16="http://schemas.microsoft.com/office/drawing/2014/main" id="{3D98579A-6A08-495E-ABFD-C1D539CFCF12}"/>
              </a:ext>
            </a:extLst>
          </p:cNvPr>
          <p:cNvSpPr/>
          <p:nvPr/>
        </p:nvSpPr>
        <p:spPr>
          <a:xfrm>
            <a:off x="813635" y="1413070"/>
            <a:ext cx="10098546" cy="954107"/>
          </a:xfrm>
          <a:prstGeom prst="rect">
            <a:avLst/>
          </a:prstGeom>
        </p:spPr>
        <p:txBody>
          <a:bodyPr wrap="square">
            <a:spAutoFit/>
          </a:bodyPr>
          <a:lstStyle/>
          <a:p>
            <a:r>
              <a:rPr lang="en-US" altLang="zh-CN" sz="2800" dirty="0"/>
              <a:t>We can process a sequence of vectors x by applying a recurrence formula at every time step: </a:t>
            </a:r>
            <a:endParaRPr lang="zh-CN" altLang="en-US" sz="2800" dirty="0"/>
          </a:p>
        </p:txBody>
      </p:sp>
      <p:sp>
        <p:nvSpPr>
          <p:cNvPr id="6" name="矩形 5">
            <a:extLst>
              <a:ext uri="{FF2B5EF4-FFF2-40B4-BE49-F238E27FC236}">
                <a16:creationId xmlns:a16="http://schemas.microsoft.com/office/drawing/2014/main" id="{0EFFD4A9-842C-4079-87EA-89DB934A1F20}"/>
              </a:ext>
            </a:extLst>
          </p:cNvPr>
          <p:cNvSpPr/>
          <p:nvPr/>
        </p:nvSpPr>
        <p:spPr>
          <a:xfrm>
            <a:off x="545457" y="3788419"/>
            <a:ext cx="1603644" cy="523220"/>
          </a:xfrm>
          <a:prstGeom prst="rect">
            <a:avLst/>
          </a:prstGeom>
        </p:spPr>
        <p:txBody>
          <a:bodyPr wrap="none">
            <a:spAutoFit/>
          </a:bodyPr>
          <a:lstStyle/>
          <a:p>
            <a:r>
              <a:rPr lang="en-US" altLang="zh-CN" sz="2800" dirty="0">
                <a:solidFill>
                  <a:schemeClr val="accent1"/>
                </a:solidFill>
              </a:rPr>
              <a:t>new state</a:t>
            </a:r>
            <a:endParaRPr lang="zh-CN" altLang="en-US" sz="2800" dirty="0">
              <a:solidFill>
                <a:schemeClr val="accent1"/>
              </a:solidFill>
            </a:endParaRPr>
          </a:p>
        </p:txBody>
      </p:sp>
      <p:sp>
        <p:nvSpPr>
          <p:cNvPr id="7" name="矩形 6">
            <a:extLst>
              <a:ext uri="{FF2B5EF4-FFF2-40B4-BE49-F238E27FC236}">
                <a16:creationId xmlns:a16="http://schemas.microsoft.com/office/drawing/2014/main" id="{D2185283-F610-480B-931E-1EC3AE170DE0}"/>
              </a:ext>
            </a:extLst>
          </p:cNvPr>
          <p:cNvSpPr/>
          <p:nvPr/>
        </p:nvSpPr>
        <p:spPr>
          <a:xfrm>
            <a:off x="3056683" y="5048618"/>
            <a:ext cx="3092513" cy="954107"/>
          </a:xfrm>
          <a:prstGeom prst="rect">
            <a:avLst/>
          </a:prstGeom>
        </p:spPr>
        <p:txBody>
          <a:bodyPr wrap="none">
            <a:spAutoFit/>
          </a:bodyPr>
          <a:lstStyle/>
          <a:p>
            <a:r>
              <a:rPr lang="en-US" altLang="zh-CN" sz="2800" dirty="0">
                <a:solidFill>
                  <a:srgbClr val="7030A0"/>
                </a:solidFill>
              </a:rPr>
              <a:t>some function with </a:t>
            </a:r>
          </a:p>
          <a:p>
            <a:r>
              <a:rPr lang="en-US" altLang="zh-CN" sz="2800" dirty="0">
                <a:solidFill>
                  <a:srgbClr val="7030A0"/>
                </a:solidFill>
              </a:rPr>
              <a:t>parameters W</a:t>
            </a:r>
            <a:endParaRPr lang="zh-CN" altLang="en-US" sz="2800" dirty="0">
              <a:solidFill>
                <a:srgbClr val="7030A0"/>
              </a:solidFill>
            </a:endParaRPr>
          </a:p>
        </p:txBody>
      </p:sp>
      <p:sp>
        <p:nvSpPr>
          <p:cNvPr id="8" name="矩形 7">
            <a:extLst>
              <a:ext uri="{FF2B5EF4-FFF2-40B4-BE49-F238E27FC236}">
                <a16:creationId xmlns:a16="http://schemas.microsoft.com/office/drawing/2014/main" id="{38897366-2813-414A-8EFE-6DB44874403D}"/>
              </a:ext>
            </a:extLst>
          </p:cNvPr>
          <p:cNvSpPr/>
          <p:nvPr/>
        </p:nvSpPr>
        <p:spPr>
          <a:xfrm>
            <a:off x="4493968" y="2905780"/>
            <a:ext cx="1441870" cy="523220"/>
          </a:xfrm>
          <a:prstGeom prst="rect">
            <a:avLst/>
          </a:prstGeom>
        </p:spPr>
        <p:txBody>
          <a:bodyPr wrap="none">
            <a:spAutoFit/>
          </a:bodyPr>
          <a:lstStyle/>
          <a:p>
            <a:r>
              <a:rPr lang="en-US" altLang="zh-CN" sz="2800" dirty="0">
                <a:solidFill>
                  <a:schemeClr val="accent6">
                    <a:lumMod val="75000"/>
                  </a:schemeClr>
                </a:solidFill>
              </a:rPr>
              <a:t>old state</a:t>
            </a:r>
            <a:endParaRPr lang="zh-CN" altLang="en-US" sz="2800" dirty="0">
              <a:solidFill>
                <a:schemeClr val="accent6">
                  <a:lumMod val="75000"/>
                </a:schemeClr>
              </a:solidFill>
            </a:endParaRPr>
          </a:p>
        </p:txBody>
      </p:sp>
      <p:sp>
        <p:nvSpPr>
          <p:cNvPr id="9" name="矩形 8">
            <a:extLst>
              <a:ext uri="{FF2B5EF4-FFF2-40B4-BE49-F238E27FC236}">
                <a16:creationId xmlns:a16="http://schemas.microsoft.com/office/drawing/2014/main" id="{BDD82DC8-CAD4-4297-87F5-696B40FD0E36}"/>
              </a:ext>
            </a:extLst>
          </p:cNvPr>
          <p:cNvSpPr/>
          <p:nvPr/>
        </p:nvSpPr>
        <p:spPr>
          <a:xfrm>
            <a:off x="6773674" y="3607117"/>
            <a:ext cx="2856174" cy="954107"/>
          </a:xfrm>
          <a:prstGeom prst="rect">
            <a:avLst/>
          </a:prstGeom>
        </p:spPr>
        <p:txBody>
          <a:bodyPr wrap="square">
            <a:spAutoFit/>
          </a:bodyPr>
          <a:lstStyle/>
          <a:p>
            <a:r>
              <a:rPr lang="en-US" altLang="zh-CN" dirty="0">
                <a:solidFill>
                  <a:srgbClr val="FF0000"/>
                </a:solidFill>
              </a:rPr>
              <a:t> </a:t>
            </a:r>
            <a:r>
              <a:rPr lang="en-US" altLang="zh-CN" sz="2800" dirty="0">
                <a:solidFill>
                  <a:srgbClr val="FF0000"/>
                </a:solidFill>
              </a:rPr>
              <a:t>input vector at</a:t>
            </a:r>
          </a:p>
          <a:p>
            <a:r>
              <a:rPr lang="en-US" altLang="zh-CN" sz="2800" dirty="0">
                <a:solidFill>
                  <a:srgbClr val="FF0000"/>
                </a:solidFill>
              </a:rPr>
              <a:t>some time step</a:t>
            </a:r>
            <a:endParaRPr lang="zh-CN" altLang="en-US" dirty="0">
              <a:solidFill>
                <a:srgbClr val="FF0000"/>
              </a:solidFill>
            </a:endParaRPr>
          </a:p>
        </p:txBody>
      </p:sp>
      <p:cxnSp>
        <p:nvCxnSpPr>
          <p:cNvPr id="11" name="直接箭头连接符 10">
            <a:extLst>
              <a:ext uri="{FF2B5EF4-FFF2-40B4-BE49-F238E27FC236}">
                <a16:creationId xmlns:a16="http://schemas.microsoft.com/office/drawing/2014/main" id="{53CDC8A6-898B-4D2E-9739-A44D4E01CDCA}"/>
              </a:ext>
            </a:extLst>
          </p:cNvPr>
          <p:cNvCxnSpPr>
            <a:endCxn id="6" idx="3"/>
          </p:cNvCxnSpPr>
          <p:nvPr/>
        </p:nvCxnSpPr>
        <p:spPr>
          <a:xfrm flipH="1">
            <a:off x="2149101" y="4050028"/>
            <a:ext cx="37167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F78BC16-2428-4B08-A115-AB13ED98F1C7}"/>
              </a:ext>
            </a:extLst>
          </p:cNvPr>
          <p:cNvCxnSpPr>
            <a:endCxn id="8" idx="2"/>
          </p:cNvCxnSpPr>
          <p:nvPr/>
        </p:nvCxnSpPr>
        <p:spPr>
          <a:xfrm flipV="1">
            <a:off x="5202131" y="3429000"/>
            <a:ext cx="12772" cy="359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171F179-1ED6-4C17-A84E-A19F724A4A26}"/>
              </a:ext>
            </a:extLst>
          </p:cNvPr>
          <p:cNvCxnSpPr/>
          <p:nvPr/>
        </p:nvCxnSpPr>
        <p:spPr>
          <a:xfrm>
            <a:off x="4188941" y="4492942"/>
            <a:ext cx="0" cy="696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4F4072A7-C4C3-496F-A3AC-C372DE1B4161}"/>
              </a:ext>
            </a:extLst>
          </p:cNvPr>
          <p:cNvCxnSpPr/>
          <p:nvPr/>
        </p:nvCxnSpPr>
        <p:spPr>
          <a:xfrm>
            <a:off x="6561438" y="4084170"/>
            <a:ext cx="4077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7A921364-5193-48B5-994A-89665B140CE7}"/>
              </a:ext>
            </a:extLst>
          </p:cNvPr>
          <p:cNvCxnSpPr/>
          <p:nvPr/>
        </p:nvCxnSpPr>
        <p:spPr>
          <a:xfrm flipV="1">
            <a:off x="1218360" y="945935"/>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16" name="矩形 15">
            <a:extLst>
              <a:ext uri="{FF2B5EF4-FFF2-40B4-BE49-F238E27FC236}">
                <a16:creationId xmlns:a16="http://schemas.microsoft.com/office/drawing/2014/main" id="{9DD5CE36-A554-4432-BC26-59BA8DD30D14}"/>
              </a:ext>
            </a:extLst>
          </p:cNvPr>
          <p:cNvSpPr/>
          <p:nvPr/>
        </p:nvSpPr>
        <p:spPr>
          <a:xfrm>
            <a:off x="2345677" y="175556"/>
            <a:ext cx="8038647"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Recurrent Neural Network</a:t>
            </a:r>
          </a:p>
        </p:txBody>
      </p:sp>
    </p:spTree>
    <p:extLst>
      <p:ext uri="{BB962C8B-B14F-4D97-AF65-F5344CB8AC3E}">
        <p14:creationId xmlns:p14="http://schemas.microsoft.com/office/powerpoint/2010/main" val="27391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671DD0-71A0-4860-B758-2B42E7ADFB6D}"/>
              </a:ext>
            </a:extLst>
          </p:cNvPr>
          <p:cNvPicPr>
            <a:picLocks noChangeAspect="1"/>
          </p:cNvPicPr>
          <p:nvPr/>
        </p:nvPicPr>
        <p:blipFill>
          <a:blip r:embed="rId3"/>
          <a:stretch>
            <a:fillRect/>
          </a:stretch>
        </p:blipFill>
        <p:spPr>
          <a:xfrm>
            <a:off x="9751220" y="1633536"/>
            <a:ext cx="1619250" cy="3590925"/>
          </a:xfrm>
          <a:prstGeom prst="rect">
            <a:avLst/>
          </a:prstGeom>
        </p:spPr>
      </p:pic>
      <p:pic>
        <p:nvPicPr>
          <p:cNvPr id="4" name="图片 3">
            <a:extLst>
              <a:ext uri="{FF2B5EF4-FFF2-40B4-BE49-F238E27FC236}">
                <a16:creationId xmlns:a16="http://schemas.microsoft.com/office/drawing/2014/main" id="{9610BC00-42BE-4665-9349-5D6EA0C04841}"/>
              </a:ext>
            </a:extLst>
          </p:cNvPr>
          <p:cNvPicPr>
            <a:picLocks noChangeAspect="1"/>
          </p:cNvPicPr>
          <p:nvPr/>
        </p:nvPicPr>
        <p:blipFill>
          <a:blip r:embed="rId4"/>
          <a:stretch>
            <a:fillRect/>
          </a:stretch>
        </p:blipFill>
        <p:spPr>
          <a:xfrm>
            <a:off x="2331243" y="2876549"/>
            <a:ext cx="4695825" cy="1104900"/>
          </a:xfrm>
          <a:prstGeom prst="rect">
            <a:avLst/>
          </a:prstGeom>
        </p:spPr>
      </p:pic>
      <p:sp>
        <p:nvSpPr>
          <p:cNvPr id="5" name="矩形 4">
            <a:extLst>
              <a:ext uri="{FF2B5EF4-FFF2-40B4-BE49-F238E27FC236}">
                <a16:creationId xmlns:a16="http://schemas.microsoft.com/office/drawing/2014/main" id="{928AEACA-4938-4385-9AA2-4ED1C086F5A4}"/>
              </a:ext>
            </a:extLst>
          </p:cNvPr>
          <p:cNvSpPr/>
          <p:nvPr/>
        </p:nvSpPr>
        <p:spPr>
          <a:xfrm>
            <a:off x="821530" y="1295457"/>
            <a:ext cx="9976610" cy="954107"/>
          </a:xfrm>
          <a:prstGeom prst="rect">
            <a:avLst/>
          </a:prstGeom>
        </p:spPr>
        <p:txBody>
          <a:bodyPr wrap="square">
            <a:spAutoFit/>
          </a:bodyPr>
          <a:lstStyle/>
          <a:p>
            <a:r>
              <a:rPr lang="en-US" altLang="zh-CN" sz="2800" dirty="0"/>
              <a:t>We can process a sequence of vectors x by applying a </a:t>
            </a:r>
            <a:r>
              <a:rPr lang="en-US" altLang="zh-CN" sz="2800" b="1" dirty="0"/>
              <a:t>recurrence formula </a:t>
            </a:r>
            <a:r>
              <a:rPr lang="en-US" altLang="zh-CN" sz="2800" dirty="0"/>
              <a:t>at every time step:</a:t>
            </a:r>
            <a:endParaRPr lang="zh-CN" altLang="en-US" sz="2800" dirty="0"/>
          </a:p>
        </p:txBody>
      </p:sp>
      <p:sp>
        <p:nvSpPr>
          <p:cNvPr id="6" name="矩形 5">
            <a:extLst>
              <a:ext uri="{FF2B5EF4-FFF2-40B4-BE49-F238E27FC236}">
                <a16:creationId xmlns:a16="http://schemas.microsoft.com/office/drawing/2014/main" id="{ADD9F37F-4CD3-4439-AAC9-89F5AF72DCEF}"/>
              </a:ext>
            </a:extLst>
          </p:cNvPr>
          <p:cNvSpPr/>
          <p:nvPr/>
        </p:nvSpPr>
        <p:spPr>
          <a:xfrm>
            <a:off x="821530" y="4828888"/>
            <a:ext cx="9422295" cy="954107"/>
          </a:xfrm>
          <a:prstGeom prst="rect">
            <a:avLst/>
          </a:prstGeom>
        </p:spPr>
        <p:txBody>
          <a:bodyPr wrap="square">
            <a:spAutoFit/>
          </a:bodyPr>
          <a:lstStyle/>
          <a:p>
            <a:r>
              <a:rPr lang="en-US" altLang="zh-CN" sz="2800" dirty="0">
                <a:solidFill>
                  <a:srgbClr val="FF0000"/>
                </a:solidFill>
              </a:rPr>
              <a:t>Notice: the same function and the same set of parameters are used at every time step.</a:t>
            </a:r>
            <a:endParaRPr lang="zh-CN" altLang="en-US" sz="2800" dirty="0">
              <a:solidFill>
                <a:srgbClr val="FF0000"/>
              </a:solidFill>
            </a:endParaRPr>
          </a:p>
        </p:txBody>
      </p:sp>
      <p:cxnSp>
        <p:nvCxnSpPr>
          <p:cNvPr id="7" name="直接连接符 6">
            <a:extLst>
              <a:ext uri="{FF2B5EF4-FFF2-40B4-BE49-F238E27FC236}">
                <a16:creationId xmlns:a16="http://schemas.microsoft.com/office/drawing/2014/main" id="{56845487-34A5-44A3-8F5D-085C9C08EBF0}"/>
              </a:ext>
            </a:extLst>
          </p:cNvPr>
          <p:cNvCxnSpPr/>
          <p:nvPr/>
        </p:nvCxnSpPr>
        <p:spPr>
          <a:xfrm flipV="1">
            <a:off x="1218360" y="945935"/>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8" name="矩形 7">
            <a:extLst>
              <a:ext uri="{FF2B5EF4-FFF2-40B4-BE49-F238E27FC236}">
                <a16:creationId xmlns:a16="http://schemas.microsoft.com/office/drawing/2014/main" id="{F0C4E8DD-F823-4589-BA59-6EBAADFB30B7}"/>
              </a:ext>
            </a:extLst>
          </p:cNvPr>
          <p:cNvSpPr/>
          <p:nvPr/>
        </p:nvSpPr>
        <p:spPr>
          <a:xfrm>
            <a:off x="2345677" y="175556"/>
            <a:ext cx="8038647"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Recurrent Neural Network</a:t>
            </a:r>
          </a:p>
        </p:txBody>
      </p:sp>
    </p:spTree>
    <p:extLst>
      <p:ext uri="{BB962C8B-B14F-4D97-AF65-F5344CB8AC3E}">
        <p14:creationId xmlns:p14="http://schemas.microsoft.com/office/powerpoint/2010/main" val="2116373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1CADE5-D46D-4637-A121-82D629F26C74}"/>
              </a:ext>
            </a:extLst>
          </p:cNvPr>
          <p:cNvSpPr/>
          <p:nvPr/>
        </p:nvSpPr>
        <p:spPr>
          <a:xfrm>
            <a:off x="3333623" y="5733775"/>
            <a:ext cx="6169446" cy="584775"/>
          </a:xfrm>
          <a:prstGeom prst="rect">
            <a:avLst/>
          </a:prstGeom>
        </p:spPr>
        <p:txBody>
          <a:bodyPr wrap="none">
            <a:spAutoFit/>
          </a:bodyPr>
          <a:lstStyle/>
          <a:p>
            <a:r>
              <a:rPr lang="en-US" altLang="zh-CN" sz="3200" dirty="0"/>
              <a:t>(</a:t>
            </a:r>
            <a:r>
              <a:rPr lang="en-US" altLang="zh-CN" sz="3200" b="1" dirty="0"/>
              <a:t>Simple) Recurrent Neural Network</a:t>
            </a:r>
            <a:endParaRPr lang="zh-CN" altLang="en-US" sz="3200" b="1" dirty="0"/>
          </a:p>
        </p:txBody>
      </p:sp>
      <p:sp>
        <p:nvSpPr>
          <p:cNvPr id="3" name="矩形 2">
            <a:extLst>
              <a:ext uri="{FF2B5EF4-FFF2-40B4-BE49-F238E27FC236}">
                <a16:creationId xmlns:a16="http://schemas.microsoft.com/office/drawing/2014/main" id="{FBD2BEFD-85DA-4DFD-809C-7219FDD1DD50}"/>
              </a:ext>
            </a:extLst>
          </p:cNvPr>
          <p:cNvSpPr/>
          <p:nvPr/>
        </p:nvSpPr>
        <p:spPr>
          <a:xfrm>
            <a:off x="770930" y="1316493"/>
            <a:ext cx="7076809" cy="523220"/>
          </a:xfrm>
          <a:prstGeom prst="rect">
            <a:avLst/>
          </a:prstGeom>
        </p:spPr>
        <p:txBody>
          <a:bodyPr wrap="none">
            <a:spAutoFit/>
          </a:bodyPr>
          <a:lstStyle/>
          <a:p>
            <a:r>
              <a:rPr lang="en-US" altLang="zh-CN" sz="2800" dirty="0"/>
              <a:t>The state consists of a single “hidden” vector h:</a:t>
            </a:r>
            <a:endParaRPr lang="zh-CN" altLang="en-US" sz="2800" dirty="0"/>
          </a:p>
        </p:txBody>
      </p:sp>
      <p:pic>
        <p:nvPicPr>
          <p:cNvPr id="4" name="图片 3">
            <a:extLst>
              <a:ext uri="{FF2B5EF4-FFF2-40B4-BE49-F238E27FC236}">
                <a16:creationId xmlns:a16="http://schemas.microsoft.com/office/drawing/2014/main" id="{DF2BCFB0-605F-4D7C-9D21-7343791972D0}"/>
              </a:ext>
            </a:extLst>
          </p:cNvPr>
          <p:cNvPicPr>
            <a:picLocks noChangeAspect="1"/>
          </p:cNvPicPr>
          <p:nvPr/>
        </p:nvPicPr>
        <p:blipFill>
          <a:blip r:embed="rId3"/>
          <a:stretch>
            <a:fillRect/>
          </a:stretch>
        </p:blipFill>
        <p:spPr>
          <a:xfrm>
            <a:off x="1548124" y="2074735"/>
            <a:ext cx="1619250" cy="3590925"/>
          </a:xfrm>
          <a:prstGeom prst="rect">
            <a:avLst/>
          </a:prstGeom>
        </p:spPr>
      </p:pic>
      <p:pic>
        <p:nvPicPr>
          <p:cNvPr id="5" name="图片 4">
            <a:extLst>
              <a:ext uri="{FF2B5EF4-FFF2-40B4-BE49-F238E27FC236}">
                <a16:creationId xmlns:a16="http://schemas.microsoft.com/office/drawing/2014/main" id="{604D042C-B079-480B-AADE-080DDF64B123}"/>
              </a:ext>
            </a:extLst>
          </p:cNvPr>
          <p:cNvPicPr>
            <a:picLocks noChangeAspect="1"/>
          </p:cNvPicPr>
          <p:nvPr/>
        </p:nvPicPr>
        <p:blipFill>
          <a:blip r:embed="rId4"/>
          <a:stretch>
            <a:fillRect/>
          </a:stretch>
        </p:blipFill>
        <p:spPr>
          <a:xfrm>
            <a:off x="3657454" y="2460497"/>
            <a:ext cx="5734050" cy="2819400"/>
          </a:xfrm>
          <a:prstGeom prst="rect">
            <a:avLst/>
          </a:prstGeom>
        </p:spPr>
      </p:pic>
      <p:cxnSp>
        <p:nvCxnSpPr>
          <p:cNvPr id="6" name="直接连接符 5">
            <a:extLst>
              <a:ext uri="{FF2B5EF4-FFF2-40B4-BE49-F238E27FC236}">
                <a16:creationId xmlns:a16="http://schemas.microsoft.com/office/drawing/2014/main" id="{FC5A41F3-9B48-4978-A2CD-482D0AF5076C}"/>
              </a:ext>
            </a:extLst>
          </p:cNvPr>
          <p:cNvCxnSpPr/>
          <p:nvPr/>
        </p:nvCxnSpPr>
        <p:spPr>
          <a:xfrm flipV="1">
            <a:off x="1218360" y="945935"/>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7" name="矩形 6">
            <a:extLst>
              <a:ext uri="{FF2B5EF4-FFF2-40B4-BE49-F238E27FC236}">
                <a16:creationId xmlns:a16="http://schemas.microsoft.com/office/drawing/2014/main" id="{BE3A919B-E768-42C9-AF7C-93E3A12E322A}"/>
              </a:ext>
            </a:extLst>
          </p:cNvPr>
          <p:cNvSpPr/>
          <p:nvPr/>
        </p:nvSpPr>
        <p:spPr>
          <a:xfrm>
            <a:off x="616585" y="114938"/>
            <a:ext cx="10671550"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Simple-Recurrent Neural Network</a:t>
            </a:r>
          </a:p>
        </p:txBody>
      </p:sp>
    </p:spTree>
    <p:extLst>
      <p:ext uri="{BB962C8B-B14F-4D97-AF65-F5344CB8AC3E}">
        <p14:creationId xmlns:p14="http://schemas.microsoft.com/office/powerpoint/2010/main" val="1018120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2B6704-62CE-481A-B4CB-665CB6448825}"/>
              </a:ext>
            </a:extLst>
          </p:cNvPr>
          <p:cNvSpPr/>
          <p:nvPr/>
        </p:nvSpPr>
        <p:spPr>
          <a:xfrm>
            <a:off x="397176" y="443121"/>
            <a:ext cx="2605200" cy="584775"/>
          </a:xfrm>
          <a:prstGeom prst="rect">
            <a:avLst/>
          </a:prstGeom>
        </p:spPr>
        <p:txBody>
          <a:bodyPr wrap="none">
            <a:spAutoFit/>
          </a:bodyPr>
          <a:lstStyle/>
          <a:p>
            <a:r>
              <a:rPr lang="en-US" altLang="zh-CN" sz="3200" b="1" dirty="0">
                <a:solidFill>
                  <a:schemeClr val="accent6"/>
                </a:solidFill>
              </a:rPr>
              <a:t>RNN</a:t>
            </a:r>
            <a:r>
              <a:rPr lang="zh-CN" altLang="en-US" sz="3200" b="1" dirty="0">
                <a:solidFill>
                  <a:schemeClr val="accent6"/>
                </a:solidFill>
              </a:rPr>
              <a:t>的展开图</a:t>
            </a:r>
          </a:p>
        </p:txBody>
      </p:sp>
      <p:pic>
        <p:nvPicPr>
          <p:cNvPr id="4" name="图片 3">
            <a:extLst>
              <a:ext uri="{FF2B5EF4-FFF2-40B4-BE49-F238E27FC236}">
                <a16:creationId xmlns:a16="http://schemas.microsoft.com/office/drawing/2014/main" id="{6D0B0C32-5DB7-40C1-B007-350CE2C61FF2}"/>
              </a:ext>
            </a:extLst>
          </p:cNvPr>
          <p:cNvPicPr>
            <a:picLocks noChangeAspect="1"/>
          </p:cNvPicPr>
          <p:nvPr/>
        </p:nvPicPr>
        <p:blipFill>
          <a:blip r:embed="rId2"/>
          <a:stretch>
            <a:fillRect/>
          </a:stretch>
        </p:blipFill>
        <p:spPr>
          <a:xfrm>
            <a:off x="898768" y="1633537"/>
            <a:ext cx="1619250" cy="3590925"/>
          </a:xfrm>
          <a:prstGeom prst="rect">
            <a:avLst/>
          </a:prstGeom>
        </p:spPr>
      </p:pic>
      <p:sp>
        <p:nvSpPr>
          <p:cNvPr id="5" name="矩形 4">
            <a:extLst>
              <a:ext uri="{FF2B5EF4-FFF2-40B4-BE49-F238E27FC236}">
                <a16:creationId xmlns:a16="http://schemas.microsoft.com/office/drawing/2014/main" id="{3D6A2B6B-C8AE-4F34-A181-A655740B72EB}"/>
              </a:ext>
            </a:extLst>
          </p:cNvPr>
          <p:cNvSpPr/>
          <p:nvPr/>
        </p:nvSpPr>
        <p:spPr>
          <a:xfrm>
            <a:off x="4594150" y="3032884"/>
            <a:ext cx="1086678" cy="7156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6BDF942-B91E-462A-8B46-3D38F4B0BA5C}"/>
              </a:ext>
            </a:extLst>
          </p:cNvPr>
          <p:cNvSpPr/>
          <p:nvPr/>
        </p:nvSpPr>
        <p:spPr>
          <a:xfrm>
            <a:off x="7019406" y="3086463"/>
            <a:ext cx="1086678" cy="7156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A440543-893A-48F6-9007-9E855AD7C3AF}"/>
              </a:ext>
            </a:extLst>
          </p:cNvPr>
          <p:cNvSpPr/>
          <p:nvPr/>
        </p:nvSpPr>
        <p:spPr>
          <a:xfrm>
            <a:off x="9252397" y="3071189"/>
            <a:ext cx="1086678" cy="7156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B2400C33-8FBC-4668-99F6-8B6C33031FAB}"/>
              </a:ext>
            </a:extLst>
          </p:cNvPr>
          <p:cNvCxnSpPr>
            <a:endCxn id="5" idx="1"/>
          </p:cNvCxnSpPr>
          <p:nvPr/>
        </p:nvCxnSpPr>
        <p:spPr>
          <a:xfrm>
            <a:off x="3279910" y="3390692"/>
            <a:ext cx="1314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F958EFE3-53A8-478C-BF91-16C5ABD64163}"/>
              </a:ext>
            </a:extLst>
          </p:cNvPr>
          <p:cNvCxnSpPr/>
          <p:nvPr/>
        </p:nvCxnSpPr>
        <p:spPr>
          <a:xfrm>
            <a:off x="5705166" y="3428997"/>
            <a:ext cx="131424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id="{A7E74506-332A-4F0B-8E84-3F6E2963309F}"/>
              </a:ext>
            </a:extLst>
          </p:cNvPr>
          <p:cNvCxnSpPr>
            <a:cxnSpLocks/>
            <a:endCxn id="7" idx="1"/>
          </p:cNvCxnSpPr>
          <p:nvPr/>
        </p:nvCxnSpPr>
        <p:spPr>
          <a:xfrm>
            <a:off x="8106084" y="3419055"/>
            <a:ext cx="1146313" cy="99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B1EC636D-659C-41D6-8988-64E9A8163B49}"/>
              </a:ext>
            </a:extLst>
          </p:cNvPr>
          <p:cNvCxnSpPr/>
          <p:nvPr/>
        </p:nvCxnSpPr>
        <p:spPr>
          <a:xfrm>
            <a:off x="10339075" y="3428997"/>
            <a:ext cx="131424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06F6B8ED-3401-4E0D-AC8E-D22A04405A91}"/>
              </a:ext>
            </a:extLst>
          </p:cNvPr>
          <p:cNvCxnSpPr>
            <a:stCxn id="5" idx="0"/>
          </p:cNvCxnSpPr>
          <p:nvPr/>
        </p:nvCxnSpPr>
        <p:spPr>
          <a:xfrm flipV="1">
            <a:off x="5137489" y="1843503"/>
            <a:ext cx="0" cy="1189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33B6E774-6F86-46E6-B04C-1159FCC5A93F}"/>
              </a:ext>
            </a:extLst>
          </p:cNvPr>
          <p:cNvCxnSpPr/>
          <p:nvPr/>
        </p:nvCxnSpPr>
        <p:spPr>
          <a:xfrm flipV="1">
            <a:off x="7562745" y="1873525"/>
            <a:ext cx="0" cy="1189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BC8573E8-E207-48AD-926F-FA9C9DF4418A}"/>
              </a:ext>
            </a:extLst>
          </p:cNvPr>
          <p:cNvCxnSpPr/>
          <p:nvPr/>
        </p:nvCxnSpPr>
        <p:spPr>
          <a:xfrm flipV="1">
            <a:off x="9795736" y="1873524"/>
            <a:ext cx="0" cy="1189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BCD6249-1B80-4B91-BA91-8AF8A9E2E63D}"/>
                  </a:ext>
                </a:extLst>
              </p:cNvPr>
              <p:cNvSpPr txBox="1"/>
              <p:nvPr/>
            </p:nvSpPr>
            <p:spPr>
              <a:xfrm>
                <a:off x="5331578" y="2588085"/>
                <a:ext cx="8682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EBCD6249-1B80-4B91-BA91-8AF8A9E2E63D}"/>
                  </a:ext>
                </a:extLst>
              </p:cNvPr>
              <p:cNvSpPr txBox="1">
                <a:spLocks noRot="1" noChangeAspect="1" noMove="1" noResize="1" noEditPoints="1" noAdjustHandles="1" noChangeArrowheads="1" noChangeShapeType="1" noTextEdit="1"/>
              </p:cNvSpPr>
              <p:nvPr/>
            </p:nvSpPr>
            <p:spPr>
              <a:xfrm>
                <a:off x="5331578" y="2588085"/>
                <a:ext cx="868251" cy="4924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00B1082-A305-4AA3-B9A4-EB8BE256CE4A}"/>
                  </a:ext>
                </a:extLst>
              </p:cNvPr>
              <p:cNvSpPr txBox="1"/>
              <p:nvPr/>
            </p:nvSpPr>
            <p:spPr>
              <a:xfrm>
                <a:off x="7706998" y="2506458"/>
                <a:ext cx="4771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300B1082-A305-4AA3-B9A4-EB8BE256CE4A}"/>
                  </a:ext>
                </a:extLst>
              </p:cNvPr>
              <p:cNvSpPr txBox="1">
                <a:spLocks noRot="1" noChangeAspect="1" noMove="1" noResize="1" noEditPoints="1" noAdjustHandles="1" noChangeArrowheads="1" noChangeShapeType="1" noTextEdit="1"/>
              </p:cNvSpPr>
              <p:nvPr/>
            </p:nvSpPr>
            <p:spPr>
              <a:xfrm>
                <a:off x="7706998" y="2506458"/>
                <a:ext cx="477117"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8059304-3190-49F9-9057-30DA03CC21A1}"/>
                  </a:ext>
                </a:extLst>
              </p:cNvPr>
              <p:cNvSpPr txBox="1"/>
              <p:nvPr/>
            </p:nvSpPr>
            <p:spPr>
              <a:xfrm>
                <a:off x="9975964" y="2578745"/>
                <a:ext cx="8682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78059304-3190-49F9-9057-30DA03CC21A1}"/>
                  </a:ext>
                </a:extLst>
              </p:cNvPr>
              <p:cNvSpPr txBox="1">
                <a:spLocks noRot="1" noChangeAspect="1" noMove="1" noResize="1" noEditPoints="1" noAdjustHandles="1" noChangeArrowheads="1" noChangeShapeType="1" noTextEdit="1"/>
              </p:cNvSpPr>
              <p:nvPr/>
            </p:nvSpPr>
            <p:spPr>
              <a:xfrm>
                <a:off x="9975964" y="2578745"/>
                <a:ext cx="868251" cy="492443"/>
              </a:xfrm>
              <a:prstGeom prst="rect">
                <a:avLst/>
              </a:prstGeom>
              <a:blipFill>
                <a:blip r:embed="rId5"/>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BEADDD6-F587-4361-A9C1-4AF3A95C4DD1}"/>
              </a:ext>
            </a:extLst>
          </p:cNvPr>
          <p:cNvSpPr/>
          <p:nvPr/>
        </p:nvSpPr>
        <p:spPr>
          <a:xfrm>
            <a:off x="4890146" y="810338"/>
            <a:ext cx="543316" cy="997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E5EBDB7-ECF4-4A8B-B4D5-B7E4383BF2DA}"/>
              </a:ext>
            </a:extLst>
          </p:cNvPr>
          <p:cNvSpPr/>
          <p:nvPr/>
        </p:nvSpPr>
        <p:spPr>
          <a:xfrm>
            <a:off x="7207112" y="810337"/>
            <a:ext cx="543316" cy="997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200216F-9D9D-4742-8EFD-105ED53C582F}"/>
              </a:ext>
            </a:extLst>
          </p:cNvPr>
          <p:cNvSpPr/>
          <p:nvPr/>
        </p:nvSpPr>
        <p:spPr>
          <a:xfrm>
            <a:off x="9524078" y="810337"/>
            <a:ext cx="543316" cy="997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FD3BEDF-07DB-4728-9619-3A7DFF32A79B}"/>
              </a:ext>
            </a:extLst>
          </p:cNvPr>
          <p:cNvSpPr/>
          <p:nvPr/>
        </p:nvSpPr>
        <p:spPr>
          <a:xfrm>
            <a:off x="4890146" y="4976188"/>
            <a:ext cx="543316" cy="9974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EAE274E-3221-4E8E-8091-DC10724E92FD}"/>
              </a:ext>
            </a:extLst>
          </p:cNvPr>
          <p:cNvSpPr/>
          <p:nvPr/>
        </p:nvSpPr>
        <p:spPr>
          <a:xfrm>
            <a:off x="7291087" y="4965842"/>
            <a:ext cx="543316" cy="9974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2AF836D-95DD-4A36-9BFB-708A64F22FB8}"/>
              </a:ext>
            </a:extLst>
          </p:cNvPr>
          <p:cNvSpPr/>
          <p:nvPr/>
        </p:nvSpPr>
        <p:spPr>
          <a:xfrm>
            <a:off x="9484392" y="4965842"/>
            <a:ext cx="543316" cy="9974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1F57FB6-115D-4B59-A265-76A36410EFF4}"/>
                  </a:ext>
                </a:extLst>
              </p:cNvPr>
              <p:cNvSpPr txBox="1"/>
              <p:nvPr/>
            </p:nvSpPr>
            <p:spPr>
              <a:xfrm>
                <a:off x="4791038" y="5228682"/>
                <a:ext cx="85465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81F57FB6-115D-4B59-A265-76A36410EFF4}"/>
                  </a:ext>
                </a:extLst>
              </p:cNvPr>
              <p:cNvSpPr txBox="1">
                <a:spLocks noRot="1" noChangeAspect="1" noMove="1" noResize="1" noEditPoints="1" noAdjustHandles="1" noChangeArrowheads="1" noChangeShapeType="1" noTextEdit="1"/>
              </p:cNvSpPr>
              <p:nvPr/>
            </p:nvSpPr>
            <p:spPr>
              <a:xfrm>
                <a:off x="4791038" y="5228682"/>
                <a:ext cx="854658" cy="4924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5CD7A01-7D0E-4C95-A41B-1D04AD291046}"/>
                  </a:ext>
                </a:extLst>
              </p:cNvPr>
              <p:cNvSpPr txBox="1"/>
              <p:nvPr/>
            </p:nvSpPr>
            <p:spPr>
              <a:xfrm>
                <a:off x="7357286" y="5243357"/>
                <a:ext cx="477117"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Sub>
                    </m:oMath>
                  </m:oMathPara>
                </a14:m>
                <a:endParaRPr lang="zh-CN" altLang="en-US" dirty="0"/>
              </a:p>
            </p:txBody>
          </p:sp>
        </mc:Choice>
        <mc:Fallback xmlns="">
          <p:sp>
            <p:nvSpPr>
              <p:cNvPr id="31" name="文本框 30">
                <a:extLst>
                  <a:ext uri="{FF2B5EF4-FFF2-40B4-BE49-F238E27FC236}">
                    <a16:creationId xmlns:a16="http://schemas.microsoft.com/office/drawing/2014/main" id="{55CD7A01-7D0E-4C95-A41B-1D04AD291046}"/>
                  </a:ext>
                </a:extLst>
              </p:cNvPr>
              <p:cNvSpPr txBox="1">
                <a:spLocks noRot="1" noChangeAspect="1" noMove="1" noResize="1" noEditPoints="1" noAdjustHandles="1" noChangeArrowheads="1" noChangeShapeType="1" noTextEdit="1"/>
              </p:cNvSpPr>
              <p:nvPr/>
            </p:nvSpPr>
            <p:spPr>
              <a:xfrm>
                <a:off x="7357286" y="5243357"/>
                <a:ext cx="477117" cy="4924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53BE357-A753-46E9-A6C3-7F2A51A0AB21}"/>
                  </a:ext>
                </a:extLst>
              </p:cNvPr>
              <p:cNvSpPr txBox="1"/>
              <p:nvPr/>
            </p:nvSpPr>
            <p:spPr>
              <a:xfrm>
                <a:off x="9446698" y="5243357"/>
                <a:ext cx="85465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353BE357-A753-46E9-A6C3-7F2A51A0AB21}"/>
                  </a:ext>
                </a:extLst>
              </p:cNvPr>
              <p:cNvSpPr txBox="1">
                <a:spLocks noRot="1" noChangeAspect="1" noMove="1" noResize="1" noEditPoints="1" noAdjustHandles="1" noChangeArrowheads="1" noChangeShapeType="1" noTextEdit="1"/>
              </p:cNvSpPr>
              <p:nvPr/>
            </p:nvSpPr>
            <p:spPr>
              <a:xfrm>
                <a:off x="9446698" y="5243357"/>
                <a:ext cx="854658" cy="4924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32D73D4-931A-4FF0-8A8C-4A99AB7F652E}"/>
                  </a:ext>
                </a:extLst>
              </p:cNvPr>
              <p:cNvSpPr txBox="1"/>
              <p:nvPr/>
            </p:nvSpPr>
            <p:spPr>
              <a:xfrm>
                <a:off x="4703363" y="906865"/>
                <a:ext cx="8574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432D73D4-931A-4FF0-8A8C-4A99AB7F652E}"/>
                  </a:ext>
                </a:extLst>
              </p:cNvPr>
              <p:cNvSpPr txBox="1">
                <a:spLocks noRot="1" noChangeAspect="1" noMove="1" noResize="1" noEditPoints="1" noAdjustHandles="1" noChangeArrowheads="1" noChangeShapeType="1" noTextEdit="1"/>
              </p:cNvSpPr>
              <p:nvPr/>
            </p:nvSpPr>
            <p:spPr>
              <a:xfrm>
                <a:off x="4703363" y="906865"/>
                <a:ext cx="857414" cy="49244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7E86339-462E-4399-9206-FCA9B06846FB}"/>
                  </a:ext>
                </a:extLst>
              </p:cNvPr>
              <p:cNvSpPr txBox="1"/>
              <p:nvPr/>
            </p:nvSpPr>
            <p:spPr>
              <a:xfrm>
                <a:off x="7294047" y="1012704"/>
                <a:ext cx="4662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97E86339-462E-4399-9206-FCA9B06846FB}"/>
                  </a:ext>
                </a:extLst>
              </p:cNvPr>
              <p:cNvSpPr txBox="1">
                <a:spLocks noRot="1" noChangeAspect="1" noMove="1" noResize="1" noEditPoints="1" noAdjustHandles="1" noChangeArrowheads="1" noChangeShapeType="1" noTextEdit="1"/>
              </p:cNvSpPr>
              <p:nvPr/>
            </p:nvSpPr>
            <p:spPr>
              <a:xfrm>
                <a:off x="7294047" y="1012704"/>
                <a:ext cx="466281" cy="4924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F289308-ACCA-489F-8CC0-2E920B912712}"/>
                  </a:ext>
                </a:extLst>
              </p:cNvPr>
              <p:cNvSpPr txBox="1"/>
              <p:nvPr/>
            </p:nvSpPr>
            <p:spPr>
              <a:xfrm>
                <a:off x="9439901" y="1008726"/>
                <a:ext cx="8574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7F289308-ACCA-489F-8CC0-2E920B912712}"/>
                  </a:ext>
                </a:extLst>
              </p:cNvPr>
              <p:cNvSpPr txBox="1">
                <a:spLocks noRot="1" noChangeAspect="1" noMove="1" noResize="1" noEditPoints="1" noAdjustHandles="1" noChangeArrowheads="1" noChangeShapeType="1" noTextEdit="1"/>
              </p:cNvSpPr>
              <p:nvPr/>
            </p:nvSpPr>
            <p:spPr>
              <a:xfrm>
                <a:off x="9439901" y="1008726"/>
                <a:ext cx="857414" cy="49244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F6F471E-7F92-4E1D-A58A-2649AC5E3501}"/>
                  </a:ext>
                </a:extLst>
              </p:cNvPr>
              <p:cNvSpPr txBox="1"/>
              <p:nvPr/>
            </p:nvSpPr>
            <p:spPr>
              <a:xfrm>
                <a:off x="3534765" y="2752679"/>
                <a:ext cx="7877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𝜔</m:t>
                          </m:r>
                        </m:e>
                        <m:sub>
                          <m:r>
                            <a:rPr lang="en-US" altLang="zh-CN" sz="3200" b="0" i="1" smtClean="0">
                              <a:latin typeface="Cambria Math" panose="02040503050406030204" pitchFamily="18" charset="0"/>
                            </a:rPr>
                            <m:t>hh</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FF6F471E-7F92-4E1D-A58A-2649AC5E3501}"/>
                  </a:ext>
                </a:extLst>
              </p:cNvPr>
              <p:cNvSpPr txBox="1">
                <a:spLocks noRot="1" noChangeAspect="1" noMove="1" noResize="1" noEditPoints="1" noAdjustHandles="1" noChangeArrowheads="1" noChangeShapeType="1" noTextEdit="1"/>
              </p:cNvSpPr>
              <p:nvPr/>
            </p:nvSpPr>
            <p:spPr>
              <a:xfrm>
                <a:off x="3534765" y="2752679"/>
                <a:ext cx="787716" cy="49244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878C093-3577-4678-A9CC-9F9435A8A5E7}"/>
                  </a:ext>
                </a:extLst>
              </p:cNvPr>
              <p:cNvSpPr txBox="1"/>
              <p:nvPr/>
            </p:nvSpPr>
            <p:spPr>
              <a:xfrm>
                <a:off x="6141738" y="2922071"/>
                <a:ext cx="7877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𝜔</m:t>
                          </m:r>
                        </m:e>
                        <m:sub>
                          <m:r>
                            <a:rPr lang="en-US" altLang="zh-CN" sz="3200" b="0" i="1" smtClean="0">
                              <a:latin typeface="Cambria Math" panose="02040503050406030204" pitchFamily="18" charset="0"/>
                            </a:rPr>
                            <m:t>hh</m:t>
                          </m:r>
                        </m:sub>
                      </m:sSub>
                    </m:oMath>
                  </m:oMathPara>
                </a14:m>
                <a:endParaRPr lang="zh-CN" altLang="en-US" dirty="0"/>
              </a:p>
            </p:txBody>
          </p:sp>
        </mc:Choice>
        <mc:Fallback xmlns="">
          <p:sp>
            <p:nvSpPr>
              <p:cNvPr id="38" name="文本框 37">
                <a:extLst>
                  <a:ext uri="{FF2B5EF4-FFF2-40B4-BE49-F238E27FC236}">
                    <a16:creationId xmlns:a16="http://schemas.microsoft.com/office/drawing/2014/main" id="{C878C093-3577-4678-A9CC-9F9435A8A5E7}"/>
                  </a:ext>
                </a:extLst>
              </p:cNvPr>
              <p:cNvSpPr txBox="1">
                <a:spLocks noRot="1" noChangeAspect="1" noMove="1" noResize="1" noEditPoints="1" noAdjustHandles="1" noChangeArrowheads="1" noChangeShapeType="1" noTextEdit="1"/>
              </p:cNvSpPr>
              <p:nvPr/>
            </p:nvSpPr>
            <p:spPr>
              <a:xfrm>
                <a:off x="6141738" y="2922071"/>
                <a:ext cx="787716" cy="49244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F042BB7-E850-4974-B589-1D13F5D152EE}"/>
                  </a:ext>
                </a:extLst>
              </p:cNvPr>
              <p:cNvSpPr txBox="1"/>
              <p:nvPr/>
            </p:nvSpPr>
            <p:spPr>
              <a:xfrm>
                <a:off x="8315201" y="2861962"/>
                <a:ext cx="7877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𝜔</m:t>
                          </m:r>
                        </m:e>
                        <m:sub>
                          <m:r>
                            <a:rPr lang="en-US" altLang="zh-CN" sz="3200" b="0" i="1" smtClean="0">
                              <a:latin typeface="Cambria Math" panose="02040503050406030204" pitchFamily="18" charset="0"/>
                            </a:rPr>
                            <m:t>hh</m:t>
                          </m:r>
                        </m:sub>
                      </m:sSub>
                    </m:oMath>
                  </m:oMathPara>
                </a14:m>
                <a:endParaRPr lang="zh-CN" altLang="en-US" dirty="0"/>
              </a:p>
            </p:txBody>
          </p:sp>
        </mc:Choice>
        <mc:Fallback xmlns="">
          <p:sp>
            <p:nvSpPr>
              <p:cNvPr id="39" name="文本框 38">
                <a:extLst>
                  <a:ext uri="{FF2B5EF4-FFF2-40B4-BE49-F238E27FC236}">
                    <a16:creationId xmlns:a16="http://schemas.microsoft.com/office/drawing/2014/main" id="{3F042BB7-E850-4974-B589-1D13F5D152EE}"/>
                  </a:ext>
                </a:extLst>
              </p:cNvPr>
              <p:cNvSpPr txBox="1">
                <a:spLocks noRot="1" noChangeAspect="1" noMove="1" noResize="1" noEditPoints="1" noAdjustHandles="1" noChangeArrowheads="1" noChangeShapeType="1" noTextEdit="1"/>
              </p:cNvSpPr>
              <p:nvPr/>
            </p:nvSpPr>
            <p:spPr>
              <a:xfrm>
                <a:off x="8315201" y="2861962"/>
                <a:ext cx="787716" cy="49244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0ABA34E-2F30-4F1E-AF21-63723C439955}"/>
                  </a:ext>
                </a:extLst>
              </p:cNvPr>
              <p:cNvSpPr txBox="1"/>
              <p:nvPr/>
            </p:nvSpPr>
            <p:spPr>
              <a:xfrm>
                <a:off x="5218367" y="3947078"/>
                <a:ext cx="7780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𝜔</m:t>
                          </m:r>
                        </m:e>
                        <m:sub>
                          <m:r>
                            <a:rPr lang="en-US" altLang="zh-CN" sz="3200" b="0" i="1" smtClean="0">
                              <a:latin typeface="Cambria Math" panose="02040503050406030204" pitchFamily="18" charset="0"/>
                            </a:rPr>
                            <m:t>𝑥h</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E0ABA34E-2F30-4F1E-AF21-63723C439955}"/>
                  </a:ext>
                </a:extLst>
              </p:cNvPr>
              <p:cNvSpPr txBox="1">
                <a:spLocks noRot="1" noChangeAspect="1" noMove="1" noResize="1" noEditPoints="1" noAdjustHandles="1" noChangeArrowheads="1" noChangeShapeType="1" noTextEdit="1"/>
              </p:cNvSpPr>
              <p:nvPr/>
            </p:nvSpPr>
            <p:spPr>
              <a:xfrm>
                <a:off x="5218367" y="3947078"/>
                <a:ext cx="778098" cy="49244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57BE5295-5946-45F4-815A-EEB532BD785C}"/>
                  </a:ext>
                </a:extLst>
              </p:cNvPr>
              <p:cNvSpPr txBox="1"/>
              <p:nvPr/>
            </p:nvSpPr>
            <p:spPr>
              <a:xfrm>
                <a:off x="7659988" y="4140655"/>
                <a:ext cx="7780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𝜔</m:t>
                          </m:r>
                        </m:e>
                        <m:sub>
                          <m:r>
                            <a:rPr lang="en-US" altLang="zh-CN" sz="3200" b="0" i="1" smtClean="0">
                              <a:latin typeface="Cambria Math" panose="02040503050406030204" pitchFamily="18" charset="0"/>
                            </a:rPr>
                            <m:t>𝑥h</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57BE5295-5946-45F4-815A-EEB532BD785C}"/>
                  </a:ext>
                </a:extLst>
              </p:cNvPr>
              <p:cNvSpPr txBox="1">
                <a:spLocks noRot="1" noChangeAspect="1" noMove="1" noResize="1" noEditPoints="1" noAdjustHandles="1" noChangeArrowheads="1" noChangeShapeType="1" noTextEdit="1"/>
              </p:cNvSpPr>
              <p:nvPr/>
            </p:nvSpPr>
            <p:spPr>
              <a:xfrm>
                <a:off x="7659988" y="4140655"/>
                <a:ext cx="778098" cy="4924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D9112E68-9780-4311-92FB-EC1135C11418}"/>
                  </a:ext>
                </a:extLst>
              </p:cNvPr>
              <p:cNvSpPr txBox="1"/>
              <p:nvPr/>
            </p:nvSpPr>
            <p:spPr>
              <a:xfrm>
                <a:off x="9869615" y="4075211"/>
                <a:ext cx="7780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𝜔</m:t>
                          </m:r>
                        </m:e>
                        <m:sub>
                          <m:r>
                            <a:rPr lang="en-US" altLang="zh-CN" sz="3200" b="0" i="1" smtClean="0">
                              <a:latin typeface="Cambria Math" panose="02040503050406030204" pitchFamily="18" charset="0"/>
                            </a:rPr>
                            <m:t>𝑥h</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D9112E68-9780-4311-92FB-EC1135C11418}"/>
                  </a:ext>
                </a:extLst>
              </p:cNvPr>
              <p:cNvSpPr txBox="1">
                <a:spLocks noRot="1" noChangeAspect="1" noMove="1" noResize="1" noEditPoints="1" noAdjustHandles="1" noChangeArrowheads="1" noChangeShapeType="1" noTextEdit="1"/>
              </p:cNvSpPr>
              <p:nvPr/>
            </p:nvSpPr>
            <p:spPr>
              <a:xfrm>
                <a:off x="9869615" y="4075211"/>
                <a:ext cx="778098" cy="492443"/>
              </a:xfrm>
              <a:prstGeom prst="rect">
                <a:avLst/>
              </a:prstGeom>
              <a:blipFill>
                <a:blip r:embed="rId17"/>
                <a:stretch>
                  <a:fillRect/>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80043F16-47E3-4D1E-BD3F-2B54FAFED9D6}"/>
              </a:ext>
            </a:extLst>
          </p:cNvPr>
          <p:cNvCxnSpPr/>
          <p:nvPr/>
        </p:nvCxnSpPr>
        <p:spPr>
          <a:xfrm flipV="1">
            <a:off x="5137489" y="3748501"/>
            <a:ext cx="0" cy="1189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1D303887-5EB3-4758-9638-7762A8BE2EC8}"/>
              </a:ext>
            </a:extLst>
          </p:cNvPr>
          <p:cNvCxnSpPr/>
          <p:nvPr/>
        </p:nvCxnSpPr>
        <p:spPr>
          <a:xfrm flipV="1">
            <a:off x="7562745" y="3786807"/>
            <a:ext cx="0" cy="1189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8EB42691-340A-4992-A12E-7BA8F2645D79}"/>
              </a:ext>
            </a:extLst>
          </p:cNvPr>
          <p:cNvCxnSpPr/>
          <p:nvPr/>
        </p:nvCxnSpPr>
        <p:spPr>
          <a:xfrm flipV="1">
            <a:off x="9795736" y="3776461"/>
            <a:ext cx="0" cy="1189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4986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8DD814-B259-40E7-8D79-7F21F5C8C755}"/>
              </a:ext>
            </a:extLst>
          </p:cNvPr>
          <p:cNvSpPr/>
          <p:nvPr/>
        </p:nvSpPr>
        <p:spPr>
          <a:xfrm>
            <a:off x="456501" y="302351"/>
            <a:ext cx="4832541" cy="584775"/>
          </a:xfrm>
          <a:prstGeom prst="rect">
            <a:avLst/>
          </a:prstGeom>
        </p:spPr>
        <p:txBody>
          <a:bodyPr wrap="none">
            <a:spAutoFit/>
          </a:bodyPr>
          <a:lstStyle/>
          <a:p>
            <a:r>
              <a:rPr lang="en-US" altLang="zh-CN" sz="3200" b="1" dirty="0"/>
              <a:t>RNN: Computational Graph</a:t>
            </a:r>
            <a:endParaRPr lang="zh-CN" altLang="en-US" sz="3200" b="1" dirty="0"/>
          </a:p>
        </p:txBody>
      </p:sp>
      <p:sp>
        <p:nvSpPr>
          <p:cNvPr id="3" name="矩形 2">
            <a:extLst>
              <a:ext uri="{FF2B5EF4-FFF2-40B4-BE49-F238E27FC236}">
                <a16:creationId xmlns:a16="http://schemas.microsoft.com/office/drawing/2014/main" id="{4BDB524D-8BAE-4CDA-BC05-482EEFF2FF17}"/>
              </a:ext>
            </a:extLst>
          </p:cNvPr>
          <p:cNvSpPr/>
          <p:nvPr/>
        </p:nvSpPr>
        <p:spPr>
          <a:xfrm>
            <a:off x="771732" y="1402282"/>
            <a:ext cx="7779309" cy="523220"/>
          </a:xfrm>
          <a:prstGeom prst="rect">
            <a:avLst/>
          </a:prstGeom>
        </p:spPr>
        <p:txBody>
          <a:bodyPr wrap="none">
            <a:spAutoFit/>
          </a:bodyPr>
          <a:lstStyle/>
          <a:p>
            <a:r>
              <a:rPr lang="en-US" altLang="zh-CN" sz="2800" dirty="0"/>
              <a:t>Re-use the same weight matrix at every time-step</a:t>
            </a:r>
            <a:r>
              <a:rPr lang="zh-CN" altLang="en-US" sz="2800" dirty="0"/>
              <a:t>：</a:t>
            </a:r>
          </a:p>
        </p:txBody>
      </p:sp>
      <p:pic>
        <p:nvPicPr>
          <p:cNvPr id="4" name="图片 3">
            <a:extLst>
              <a:ext uri="{FF2B5EF4-FFF2-40B4-BE49-F238E27FC236}">
                <a16:creationId xmlns:a16="http://schemas.microsoft.com/office/drawing/2014/main" id="{B147956A-A18A-4579-B951-1037039980D4}"/>
              </a:ext>
            </a:extLst>
          </p:cNvPr>
          <p:cNvPicPr>
            <a:picLocks noChangeAspect="1"/>
          </p:cNvPicPr>
          <p:nvPr/>
        </p:nvPicPr>
        <p:blipFill>
          <a:blip r:embed="rId3"/>
          <a:stretch>
            <a:fillRect/>
          </a:stretch>
        </p:blipFill>
        <p:spPr>
          <a:xfrm>
            <a:off x="1943100" y="2207258"/>
            <a:ext cx="8305800" cy="2657475"/>
          </a:xfrm>
          <a:prstGeom prst="rect">
            <a:avLst/>
          </a:prstGeom>
        </p:spPr>
      </p:pic>
    </p:spTree>
    <p:extLst>
      <p:ext uri="{BB962C8B-B14F-4D97-AF65-F5344CB8AC3E}">
        <p14:creationId xmlns:p14="http://schemas.microsoft.com/office/powerpoint/2010/main" val="1195801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6CCA8E1-DCCC-4635-B5E4-D998B889604F}"/>
              </a:ext>
            </a:extLst>
          </p:cNvPr>
          <p:cNvPicPr>
            <a:picLocks noChangeAspect="1"/>
          </p:cNvPicPr>
          <p:nvPr/>
        </p:nvPicPr>
        <p:blipFill>
          <a:blip r:embed="rId3"/>
          <a:stretch>
            <a:fillRect/>
          </a:stretch>
        </p:blipFill>
        <p:spPr>
          <a:xfrm>
            <a:off x="1485693" y="3151984"/>
            <a:ext cx="8372475" cy="2676525"/>
          </a:xfrm>
          <a:prstGeom prst="rect">
            <a:avLst/>
          </a:prstGeom>
        </p:spPr>
      </p:pic>
      <p:pic>
        <p:nvPicPr>
          <p:cNvPr id="5" name="图片 4">
            <a:extLst>
              <a:ext uri="{FF2B5EF4-FFF2-40B4-BE49-F238E27FC236}">
                <a16:creationId xmlns:a16="http://schemas.microsoft.com/office/drawing/2014/main" id="{EA857770-5225-4CEC-859E-300B9C9F197E}"/>
              </a:ext>
            </a:extLst>
          </p:cNvPr>
          <p:cNvPicPr>
            <a:picLocks noChangeAspect="1"/>
          </p:cNvPicPr>
          <p:nvPr/>
        </p:nvPicPr>
        <p:blipFill>
          <a:blip r:embed="rId4"/>
          <a:stretch>
            <a:fillRect/>
          </a:stretch>
        </p:blipFill>
        <p:spPr>
          <a:xfrm>
            <a:off x="3661742" y="2137270"/>
            <a:ext cx="1104900" cy="1285875"/>
          </a:xfrm>
          <a:prstGeom prst="rect">
            <a:avLst/>
          </a:prstGeom>
        </p:spPr>
      </p:pic>
      <p:pic>
        <p:nvPicPr>
          <p:cNvPr id="6" name="图片 5">
            <a:extLst>
              <a:ext uri="{FF2B5EF4-FFF2-40B4-BE49-F238E27FC236}">
                <a16:creationId xmlns:a16="http://schemas.microsoft.com/office/drawing/2014/main" id="{4A2D2A53-668D-45D3-9017-927B3BD998D1}"/>
              </a:ext>
            </a:extLst>
          </p:cNvPr>
          <p:cNvPicPr>
            <a:picLocks noChangeAspect="1"/>
          </p:cNvPicPr>
          <p:nvPr/>
        </p:nvPicPr>
        <p:blipFill>
          <a:blip r:embed="rId5"/>
          <a:stretch>
            <a:fillRect/>
          </a:stretch>
        </p:blipFill>
        <p:spPr>
          <a:xfrm>
            <a:off x="5486607" y="2117922"/>
            <a:ext cx="847725" cy="1257300"/>
          </a:xfrm>
          <a:prstGeom prst="rect">
            <a:avLst/>
          </a:prstGeom>
        </p:spPr>
      </p:pic>
      <p:pic>
        <p:nvPicPr>
          <p:cNvPr id="7" name="图片 6">
            <a:extLst>
              <a:ext uri="{FF2B5EF4-FFF2-40B4-BE49-F238E27FC236}">
                <a16:creationId xmlns:a16="http://schemas.microsoft.com/office/drawing/2014/main" id="{EFF14132-4768-4D03-B24C-9AAF25B80E9B}"/>
              </a:ext>
            </a:extLst>
          </p:cNvPr>
          <p:cNvPicPr>
            <a:picLocks noChangeAspect="1"/>
          </p:cNvPicPr>
          <p:nvPr/>
        </p:nvPicPr>
        <p:blipFill>
          <a:blip r:embed="rId6"/>
          <a:stretch>
            <a:fillRect/>
          </a:stretch>
        </p:blipFill>
        <p:spPr>
          <a:xfrm>
            <a:off x="7093846" y="2098872"/>
            <a:ext cx="990600" cy="1276350"/>
          </a:xfrm>
          <a:prstGeom prst="rect">
            <a:avLst/>
          </a:prstGeom>
        </p:spPr>
      </p:pic>
      <p:pic>
        <p:nvPicPr>
          <p:cNvPr id="8" name="图片 7">
            <a:extLst>
              <a:ext uri="{FF2B5EF4-FFF2-40B4-BE49-F238E27FC236}">
                <a16:creationId xmlns:a16="http://schemas.microsoft.com/office/drawing/2014/main" id="{24858DB5-F556-4A08-A561-10EA30206565}"/>
              </a:ext>
            </a:extLst>
          </p:cNvPr>
          <p:cNvPicPr>
            <a:picLocks noChangeAspect="1"/>
          </p:cNvPicPr>
          <p:nvPr/>
        </p:nvPicPr>
        <p:blipFill>
          <a:blip r:embed="rId7"/>
          <a:stretch>
            <a:fillRect/>
          </a:stretch>
        </p:blipFill>
        <p:spPr>
          <a:xfrm>
            <a:off x="8843960" y="2135258"/>
            <a:ext cx="876300" cy="1266825"/>
          </a:xfrm>
          <a:prstGeom prst="rect">
            <a:avLst/>
          </a:prstGeom>
        </p:spPr>
      </p:pic>
      <p:pic>
        <p:nvPicPr>
          <p:cNvPr id="9" name="图片 8">
            <a:extLst>
              <a:ext uri="{FF2B5EF4-FFF2-40B4-BE49-F238E27FC236}">
                <a16:creationId xmlns:a16="http://schemas.microsoft.com/office/drawing/2014/main" id="{D35B7681-C84D-4C5D-B8F6-C6D537C842C3}"/>
              </a:ext>
            </a:extLst>
          </p:cNvPr>
          <p:cNvPicPr>
            <a:picLocks noChangeAspect="1"/>
          </p:cNvPicPr>
          <p:nvPr/>
        </p:nvPicPr>
        <p:blipFill>
          <a:blip r:embed="rId8"/>
          <a:stretch>
            <a:fillRect/>
          </a:stretch>
        </p:blipFill>
        <p:spPr>
          <a:xfrm>
            <a:off x="4338017" y="2249192"/>
            <a:ext cx="857250" cy="790575"/>
          </a:xfrm>
          <a:prstGeom prst="rect">
            <a:avLst/>
          </a:prstGeom>
        </p:spPr>
      </p:pic>
      <p:pic>
        <p:nvPicPr>
          <p:cNvPr id="10" name="图片 9">
            <a:extLst>
              <a:ext uri="{FF2B5EF4-FFF2-40B4-BE49-F238E27FC236}">
                <a16:creationId xmlns:a16="http://schemas.microsoft.com/office/drawing/2014/main" id="{20181287-66AE-4440-B926-F4F8FDAA2D54}"/>
              </a:ext>
            </a:extLst>
          </p:cNvPr>
          <p:cNvPicPr>
            <a:picLocks noChangeAspect="1"/>
          </p:cNvPicPr>
          <p:nvPr/>
        </p:nvPicPr>
        <p:blipFill>
          <a:blip r:embed="rId9"/>
          <a:stretch>
            <a:fillRect/>
          </a:stretch>
        </p:blipFill>
        <p:spPr>
          <a:xfrm>
            <a:off x="6082748" y="2277766"/>
            <a:ext cx="809625" cy="695325"/>
          </a:xfrm>
          <a:prstGeom prst="rect">
            <a:avLst/>
          </a:prstGeom>
        </p:spPr>
      </p:pic>
      <p:pic>
        <p:nvPicPr>
          <p:cNvPr id="11" name="图片 10">
            <a:extLst>
              <a:ext uri="{FF2B5EF4-FFF2-40B4-BE49-F238E27FC236}">
                <a16:creationId xmlns:a16="http://schemas.microsoft.com/office/drawing/2014/main" id="{BA3D6A5C-BA1C-4B33-94D4-24482AE4A18F}"/>
              </a:ext>
            </a:extLst>
          </p:cNvPr>
          <p:cNvPicPr>
            <a:picLocks noChangeAspect="1"/>
          </p:cNvPicPr>
          <p:nvPr/>
        </p:nvPicPr>
        <p:blipFill>
          <a:blip r:embed="rId10"/>
          <a:stretch>
            <a:fillRect/>
          </a:stretch>
        </p:blipFill>
        <p:spPr>
          <a:xfrm>
            <a:off x="7782127" y="2271468"/>
            <a:ext cx="923925" cy="752475"/>
          </a:xfrm>
          <a:prstGeom prst="rect">
            <a:avLst/>
          </a:prstGeom>
        </p:spPr>
      </p:pic>
      <p:pic>
        <p:nvPicPr>
          <p:cNvPr id="12" name="图片 11">
            <a:extLst>
              <a:ext uri="{FF2B5EF4-FFF2-40B4-BE49-F238E27FC236}">
                <a16:creationId xmlns:a16="http://schemas.microsoft.com/office/drawing/2014/main" id="{1D8DF577-8643-4802-96F4-69830DABBAFE}"/>
              </a:ext>
            </a:extLst>
          </p:cNvPr>
          <p:cNvPicPr>
            <a:picLocks noChangeAspect="1"/>
          </p:cNvPicPr>
          <p:nvPr/>
        </p:nvPicPr>
        <p:blipFill>
          <a:blip r:embed="rId11"/>
          <a:stretch>
            <a:fillRect/>
          </a:stretch>
        </p:blipFill>
        <p:spPr>
          <a:xfrm>
            <a:off x="9465566" y="2282529"/>
            <a:ext cx="819150" cy="723900"/>
          </a:xfrm>
          <a:prstGeom prst="rect">
            <a:avLst/>
          </a:prstGeom>
        </p:spPr>
      </p:pic>
      <p:pic>
        <p:nvPicPr>
          <p:cNvPr id="13" name="图片 12">
            <a:extLst>
              <a:ext uri="{FF2B5EF4-FFF2-40B4-BE49-F238E27FC236}">
                <a16:creationId xmlns:a16="http://schemas.microsoft.com/office/drawing/2014/main" id="{BBEFEDD6-BBB0-4869-B593-37DADA2AAEAD}"/>
              </a:ext>
            </a:extLst>
          </p:cNvPr>
          <p:cNvPicPr>
            <a:picLocks noChangeAspect="1"/>
          </p:cNvPicPr>
          <p:nvPr/>
        </p:nvPicPr>
        <p:blipFill>
          <a:blip r:embed="rId12"/>
          <a:stretch>
            <a:fillRect/>
          </a:stretch>
        </p:blipFill>
        <p:spPr>
          <a:xfrm>
            <a:off x="9432442" y="1119443"/>
            <a:ext cx="657225" cy="600075"/>
          </a:xfrm>
          <a:prstGeom prst="rect">
            <a:avLst/>
          </a:prstGeom>
        </p:spPr>
      </p:pic>
      <p:sp>
        <p:nvSpPr>
          <p:cNvPr id="14" name="矩形 13">
            <a:extLst>
              <a:ext uri="{FF2B5EF4-FFF2-40B4-BE49-F238E27FC236}">
                <a16:creationId xmlns:a16="http://schemas.microsoft.com/office/drawing/2014/main" id="{697EE184-B136-4848-8239-EA6CF3C6BFF9}"/>
              </a:ext>
            </a:extLst>
          </p:cNvPr>
          <p:cNvSpPr/>
          <p:nvPr/>
        </p:nvSpPr>
        <p:spPr>
          <a:xfrm>
            <a:off x="751850" y="281972"/>
            <a:ext cx="7612469" cy="584775"/>
          </a:xfrm>
          <a:prstGeom prst="rect">
            <a:avLst/>
          </a:prstGeom>
        </p:spPr>
        <p:txBody>
          <a:bodyPr wrap="none">
            <a:spAutoFit/>
          </a:bodyPr>
          <a:lstStyle/>
          <a:p>
            <a:r>
              <a:rPr lang="en-US" altLang="zh-CN" sz="3200" b="1" dirty="0"/>
              <a:t>RNN: Computational Graph: Many to Many </a:t>
            </a:r>
            <a:endParaRPr lang="zh-CN" altLang="en-US" sz="3200" b="1" dirty="0"/>
          </a:p>
        </p:txBody>
      </p:sp>
      <p:cxnSp>
        <p:nvCxnSpPr>
          <p:cNvPr id="3" name="直接箭头连接符 2">
            <a:extLst>
              <a:ext uri="{FF2B5EF4-FFF2-40B4-BE49-F238E27FC236}">
                <a16:creationId xmlns:a16="http://schemas.microsoft.com/office/drawing/2014/main" id="{B0A9CAD7-7FEB-4F2C-8AD6-BD7E75D4A28E}"/>
              </a:ext>
            </a:extLst>
          </p:cNvPr>
          <p:cNvCxnSpPr>
            <a:stCxn id="9" idx="0"/>
            <a:endCxn id="13" idx="1"/>
          </p:cNvCxnSpPr>
          <p:nvPr/>
        </p:nvCxnSpPr>
        <p:spPr>
          <a:xfrm flipV="1">
            <a:off x="4766642" y="1419481"/>
            <a:ext cx="4665800" cy="82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33DF5CC-53BA-4689-BE61-5391526482B9}"/>
              </a:ext>
            </a:extLst>
          </p:cNvPr>
          <p:cNvCxnSpPr>
            <a:endCxn id="13" idx="1"/>
          </p:cNvCxnSpPr>
          <p:nvPr/>
        </p:nvCxnSpPr>
        <p:spPr>
          <a:xfrm flipV="1">
            <a:off x="6480313" y="1419481"/>
            <a:ext cx="2952129" cy="100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538C775-667B-4B8E-9ED9-70952CA0C2E8}"/>
              </a:ext>
            </a:extLst>
          </p:cNvPr>
          <p:cNvCxnSpPr>
            <a:cxnSpLocks/>
            <a:endCxn id="13" idx="1"/>
          </p:cNvCxnSpPr>
          <p:nvPr/>
        </p:nvCxnSpPr>
        <p:spPr>
          <a:xfrm flipV="1">
            <a:off x="8364319" y="1419481"/>
            <a:ext cx="1068123" cy="100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8770E54-12EC-41A0-B01F-313AB267DE65}"/>
              </a:ext>
            </a:extLst>
          </p:cNvPr>
          <p:cNvCxnSpPr>
            <a:endCxn id="13" idx="1"/>
          </p:cNvCxnSpPr>
          <p:nvPr/>
        </p:nvCxnSpPr>
        <p:spPr>
          <a:xfrm flipH="1" flipV="1">
            <a:off x="9432442" y="1419481"/>
            <a:ext cx="533193" cy="100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66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0D69544-D980-471F-B181-D8C37FC33EBB}"/>
              </a:ext>
            </a:extLst>
          </p:cNvPr>
          <p:cNvSpPr/>
          <p:nvPr/>
        </p:nvSpPr>
        <p:spPr>
          <a:xfrm>
            <a:off x="384461" y="249342"/>
            <a:ext cx="7256025" cy="584775"/>
          </a:xfrm>
          <a:prstGeom prst="rect">
            <a:avLst/>
          </a:prstGeom>
        </p:spPr>
        <p:txBody>
          <a:bodyPr wrap="none">
            <a:spAutoFit/>
          </a:bodyPr>
          <a:lstStyle/>
          <a:p>
            <a:r>
              <a:rPr lang="en-US" altLang="zh-CN" sz="3200" b="1" dirty="0"/>
              <a:t>RNN: Computational Graph: Many to One</a:t>
            </a:r>
            <a:endParaRPr lang="zh-CN" altLang="en-US" sz="3200" b="1" dirty="0"/>
          </a:p>
        </p:txBody>
      </p:sp>
      <p:pic>
        <p:nvPicPr>
          <p:cNvPr id="3" name="图片 2">
            <a:extLst>
              <a:ext uri="{FF2B5EF4-FFF2-40B4-BE49-F238E27FC236}">
                <a16:creationId xmlns:a16="http://schemas.microsoft.com/office/drawing/2014/main" id="{09E8F2C5-48D5-47E0-A677-0AB975CB964A}"/>
              </a:ext>
            </a:extLst>
          </p:cNvPr>
          <p:cNvPicPr>
            <a:picLocks noChangeAspect="1"/>
          </p:cNvPicPr>
          <p:nvPr/>
        </p:nvPicPr>
        <p:blipFill>
          <a:blip r:embed="rId3"/>
          <a:stretch>
            <a:fillRect/>
          </a:stretch>
        </p:blipFill>
        <p:spPr>
          <a:xfrm>
            <a:off x="1624840" y="1504950"/>
            <a:ext cx="8067675" cy="3848100"/>
          </a:xfrm>
          <a:prstGeom prst="rect">
            <a:avLst/>
          </a:prstGeom>
        </p:spPr>
      </p:pic>
    </p:spTree>
    <p:extLst>
      <p:ext uri="{BB962C8B-B14F-4D97-AF65-F5344CB8AC3E}">
        <p14:creationId xmlns:p14="http://schemas.microsoft.com/office/powerpoint/2010/main" val="213574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FAB72E8-3B08-4004-B8DB-F73D9586AF4D}"/>
              </a:ext>
            </a:extLst>
          </p:cNvPr>
          <p:cNvSpPr txBox="1">
            <a:spLocks/>
          </p:cNvSpPr>
          <p:nvPr/>
        </p:nvSpPr>
        <p:spPr>
          <a:xfrm>
            <a:off x="512446" y="363399"/>
            <a:ext cx="386873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sigmoid</a:t>
            </a:r>
            <a:endParaRPr lang="zh-HK" altLang="en-US" dirty="0"/>
          </a:p>
        </p:txBody>
      </p:sp>
      <p:pic>
        <p:nvPicPr>
          <p:cNvPr id="5" name="图片 4">
            <a:extLst>
              <a:ext uri="{FF2B5EF4-FFF2-40B4-BE49-F238E27FC236}">
                <a16:creationId xmlns:a16="http://schemas.microsoft.com/office/drawing/2014/main" id="{4FD6F214-00F9-4EC3-A2B2-7AC8A79F9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183" y="2303821"/>
            <a:ext cx="3048000" cy="1943100"/>
          </a:xfrm>
          <a:prstGeom prst="rect">
            <a:avLst/>
          </a:prstGeom>
        </p:spPr>
      </p:pic>
      <mc:AlternateContent xmlns:mc="http://schemas.openxmlformats.org/markup-compatibility/2006" xmlns:a14="http://schemas.microsoft.com/office/drawing/2010/main">
        <mc:Choice Requires="a14">
          <p:sp>
            <p:nvSpPr>
              <p:cNvPr id="19" name="TextBox 8">
                <a:extLst>
                  <a:ext uri="{FF2B5EF4-FFF2-40B4-BE49-F238E27FC236}">
                    <a16:creationId xmlns:a16="http://schemas.microsoft.com/office/drawing/2014/main" id="{35CBF39F-2D33-4B0A-9F94-6C9D5CB6A4AD}"/>
                  </a:ext>
                </a:extLst>
              </p:cNvPr>
              <p:cNvSpPr txBox="1"/>
              <p:nvPr/>
            </p:nvSpPr>
            <p:spPr>
              <a:xfrm>
                <a:off x="1703171" y="4909853"/>
                <a:ext cx="1993238" cy="1063881"/>
              </a:xfrm>
              <a:prstGeom prst="rect">
                <a:avLst/>
              </a:prstGeom>
              <a:noFill/>
            </p:spPr>
            <p:txBody>
              <a:bodyPr wrap="square" lIns="0" tIns="0" rIns="0" bIns="0" rtlCol="0">
                <a:spAutoFit/>
              </a:bodyPr>
              <a:lstStyle/>
              <a:p>
                <a:r>
                  <a:rPr lang="en-US" altLang="zh-CN" sz="2000" dirty="0">
                    <a:latin typeface="Tahoma" panose="020B0604030504040204" pitchFamily="34" charset="0"/>
                    <a:cs typeface="Tahoma" panose="020B0604030504040204" pitchFamily="34" charset="0"/>
                  </a:rPr>
                  <a:t>f</a:t>
                </a:r>
                <a14:m>
                  <m:oMath xmlns:m="http://schemas.openxmlformats.org/officeDocument/2006/math">
                    <m:r>
                      <a:rPr lang="zh-CN" altLang="en-US" sz="2000">
                        <a:latin typeface="Cambria Math"/>
                        <a:cs typeface="Tahoma" panose="020B0604030504040204" pitchFamily="34" charset="0"/>
                      </a:rPr>
                      <m:t>（</m:t>
                    </m:r>
                    <m:r>
                      <m:rPr>
                        <m:sty m:val="p"/>
                      </m:rPr>
                      <a:rPr lang="en-US" altLang="zh-CN" sz="2000">
                        <a:latin typeface="Cambria Math"/>
                        <a:cs typeface="Tahoma" panose="020B0604030504040204" pitchFamily="34" charset="0"/>
                      </a:rPr>
                      <m:t>x</m:t>
                    </m:r>
                    <m:r>
                      <a:rPr lang="zh-CN" altLang="en-US" sz="2000">
                        <a:latin typeface="Cambria Math"/>
                        <a:cs typeface="Tahoma" panose="020B0604030504040204" pitchFamily="34" charset="0"/>
                      </a:rPr>
                      <m:t>）</m:t>
                    </m:r>
                    <m:r>
                      <a:rPr lang="en-US" altLang="zh-HK" sz="2000">
                        <a:latin typeface="Cambria Math"/>
                        <a:cs typeface="Tahoma" panose="020B0604030504040204" pitchFamily="34" charset="0"/>
                      </a:rPr>
                      <m:t>= </m:t>
                    </m:r>
                    <m:f>
                      <m:fPr>
                        <m:ctrlPr>
                          <a:rPr lang="en-US" altLang="zh-HK" sz="2000" i="1">
                            <a:latin typeface="Cambria Math" panose="02040503050406030204" pitchFamily="18" charset="0"/>
                            <a:cs typeface="Tahoma" panose="020B0604030504040204" pitchFamily="34" charset="0"/>
                          </a:rPr>
                        </m:ctrlPr>
                      </m:fPr>
                      <m:num>
                        <m:r>
                          <a:rPr lang="en-US" altLang="zh-HK" sz="2000">
                            <a:latin typeface="Cambria Math"/>
                            <a:cs typeface="Tahoma" panose="020B0604030504040204" pitchFamily="34" charset="0"/>
                          </a:rPr>
                          <m:t>1</m:t>
                        </m:r>
                      </m:num>
                      <m:den>
                        <m:r>
                          <a:rPr lang="en-US" altLang="zh-HK" sz="2000">
                            <a:latin typeface="Cambria Math"/>
                            <a:cs typeface="Tahoma" panose="020B0604030504040204" pitchFamily="34" charset="0"/>
                          </a:rPr>
                          <m:t>1+</m:t>
                        </m:r>
                        <m:sSup>
                          <m:sSupPr>
                            <m:ctrlPr>
                              <a:rPr lang="en-US" altLang="zh-HK" sz="2000" i="1">
                                <a:latin typeface="Cambria Math" panose="02040503050406030204" pitchFamily="18" charset="0"/>
                                <a:cs typeface="Tahoma" panose="020B0604030504040204" pitchFamily="34" charset="0"/>
                              </a:rPr>
                            </m:ctrlPr>
                          </m:sSupPr>
                          <m:e>
                            <m:r>
                              <m:rPr>
                                <m:sty m:val="p"/>
                              </m:rPr>
                              <a:rPr lang="en-US" altLang="zh-HK" sz="2000">
                                <a:latin typeface="Cambria Math"/>
                                <a:cs typeface="Tahoma" panose="020B0604030504040204" pitchFamily="34" charset="0"/>
                              </a:rPr>
                              <m:t>e</m:t>
                            </m:r>
                          </m:e>
                          <m:sup>
                            <m:r>
                              <a:rPr lang="en-US" altLang="zh-HK" sz="2000">
                                <a:latin typeface="Cambria Math"/>
                                <a:cs typeface="Tahoma" panose="020B0604030504040204" pitchFamily="34" charset="0"/>
                              </a:rPr>
                              <m:t>−</m:t>
                            </m:r>
                            <m:r>
                              <m:rPr>
                                <m:sty m:val="p"/>
                              </m:rPr>
                              <a:rPr lang="en-US" altLang="zh-HK" sz="2000">
                                <a:latin typeface="Cambria Math"/>
                                <a:cs typeface="Tahoma" panose="020B0604030504040204" pitchFamily="34" charset="0"/>
                              </a:rPr>
                              <m:t>x</m:t>
                            </m:r>
                          </m:sup>
                        </m:sSup>
                      </m:den>
                    </m:f>
                  </m:oMath>
                </a14:m>
                <a:endParaRPr lang="en-US" altLang="zh-HK" sz="2000" dirty="0">
                  <a:latin typeface="Tahoma" panose="020B0604030504040204" pitchFamily="34" charset="0"/>
                  <a:cs typeface="Tahoma" panose="020B0604030504040204" pitchFamily="34" charset="0"/>
                </a:endParaRPr>
              </a:p>
              <a:p>
                <a:endParaRPr lang="en-US" altLang="zh-HK" sz="2000" dirty="0">
                  <a:latin typeface="Tahoma" panose="020B0604030504040204" pitchFamily="34" charset="0"/>
                  <a:cs typeface="Tahoma" panose="020B0604030504040204" pitchFamily="34" charset="0"/>
                </a:endParaRPr>
              </a:p>
              <a:p>
                <a:r>
                  <a:rPr lang="en-US" altLang="zh-HK" sz="2000" dirty="0">
                    <a:latin typeface="Tahoma" panose="020B0604030504040204" pitchFamily="34" charset="0"/>
                    <a:cs typeface="Tahoma" panose="020B0604030504040204" pitchFamily="34" charset="0"/>
                  </a:rPr>
                  <a:t>f'</a:t>
                </a:r>
                <a14:m>
                  <m:oMath xmlns:m="http://schemas.openxmlformats.org/officeDocument/2006/math">
                    <m:r>
                      <a:rPr lang="en-US" altLang="zh-HK" sz="2000" i="1" smtClean="0">
                        <a:latin typeface="Cambria Math"/>
                        <a:cs typeface="Tahoma" panose="020B0604030504040204" pitchFamily="34" charset="0"/>
                      </a:rPr>
                      <m:t> </m:t>
                    </m:r>
                  </m:oMath>
                </a14:m>
                <a:r>
                  <a:rPr lang="en-US" altLang="zh-HK" sz="2000" dirty="0">
                    <a:latin typeface="Tahoma" panose="020B0604030504040204" pitchFamily="34" charset="0"/>
                    <a:cs typeface="Tahoma" panose="020B0604030504040204" pitchFamily="34" charset="0"/>
                  </a:rPr>
                  <a:t>(x) =f(x)[1-f(x)]</a:t>
                </a:r>
                <a:endParaRPr lang="zh-HK" altLang="en-US" sz="2000" dirty="0">
                  <a:latin typeface="Tahoma" panose="020B0604030504040204" pitchFamily="34" charset="0"/>
                  <a:cs typeface="Tahoma" panose="020B0604030504040204" pitchFamily="34" charset="0"/>
                </a:endParaRPr>
              </a:p>
            </p:txBody>
          </p:sp>
        </mc:Choice>
        <mc:Fallback xmlns="">
          <p:sp>
            <p:nvSpPr>
              <p:cNvPr id="19" name="TextBox 8">
                <a:extLst>
                  <a:ext uri="{FF2B5EF4-FFF2-40B4-BE49-F238E27FC236}">
                    <a16:creationId xmlns:a16="http://schemas.microsoft.com/office/drawing/2014/main" xmlns="" xmlns:a14="http://schemas.microsoft.com/office/drawing/2010/main" id="{35CBF39F-2D33-4B0A-9F94-6C9D5CB6A4AD}"/>
                  </a:ext>
                </a:extLst>
              </p:cNvPr>
              <p:cNvSpPr txBox="1">
                <a:spLocks noRot="1" noChangeAspect="1" noMove="1" noResize="1" noEditPoints="1" noAdjustHandles="1" noChangeArrowheads="1" noChangeShapeType="1" noTextEdit="1"/>
              </p:cNvSpPr>
              <p:nvPr/>
            </p:nvSpPr>
            <p:spPr>
              <a:xfrm>
                <a:off x="1703171" y="4909853"/>
                <a:ext cx="1993238" cy="1063881"/>
              </a:xfrm>
              <a:prstGeom prst="rect">
                <a:avLst/>
              </a:prstGeom>
              <a:blipFill rotWithShape="1">
                <a:blip r:embed="rId4"/>
                <a:stretch>
                  <a:fillRect l="-7645" t="-1143" r="-12538" b="-13714"/>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9D79791-8E17-4C69-BFD2-BC69CEA106C1}"/>
              </a:ext>
            </a:extLst>
          </p:cNvPr>
          <p:cNvSpPr txBox="1"/>
          <p:nvPr/>
        </p:nvSpPr>
        <p:spPr>
          <a:xfrm>
            <a:off x="6202916" y="1783688"/>
            <a:ext cx="3552132" cy="3477875"/>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优点：</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、输出映射在</a:t>
            </a:r>
            <a:r>
              <a:rPr lang="en-US" altLang="zh-CN" sz="2000" dirty="0">
                <a:latin typeface="华文楷体" panose="02010600040101010101" pitchFamily="2" charset="-122"/>
                <a:ea typeface="华文楷体" panose="02010600040101010101" pitchFamily="2" charset="-122"/>
              </a:rPr>
              <a:t>(0,1)</a:t>
            </a:r>
            <a:r>
              <a:rPr lang="zh-CN" altLang="en-US" sz="2000" dirty="0">
                <a:latin typeface="华文楷体" panose="02010600040101010101" pitchFamily="2" charset="-122"/>
                <a:ea typeface="华文楷体" panose="02010600040101010101" pitchFamily="2" charset="-122"/>
              </a:rPr>
              <a:t>之间，单调连续，输出范围有限，优化稳定，可以用作输出层。</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、求导容易。</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缺点：</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、极限状态下偏导数等于</a:t>
            </a:r>
            <a:r>
              <a:rPr lang="en-US" altLang="zh-CN" sz="2000" dirty="0">
                <a:latin typeface="华文楷体" panose="02010600040101010101" pitchFamily="2" charset="-122"/>
                <a:ea typeface="华文楷体" panose="02010600040101010101" pitchFamily="2" charset="-122"/>
              </a:rPr>
              <a:t>0</a:t>
            </a:r>
            <a:r>
              <a:rPr lang="zh-CN" altLang="en-US" sz="2000" dirty="0">
                <a:latin typeface="华文楷体" panose="02010600040101010101" pitchFamily="2" charset="-122"/>
                <a:ea typeface="华文楷体" panose="02010600040101010101" pitchFamily="2" charset="-122"/>
              </a:rPr>
              <a:t>（软饱和），容易产生梯度消失，导致训练出现问题。</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、输出不是以</a:t>
            </a:r>
            <a:r>
              <a:rPr lang="en-US" altLang="zh-CN" sz="2000" dirty="0">
                <a:latin typeface="华文楷体" panose="02010600040101010101" pitchFamily="2" charset="-122"/>
                <a:ea typeface="华文楷体" panose="02010600040101010101" pitchFamily="2" charset="-122"/>
              </a:rPr>
              <a:t>0</a:t>
            </a:r>
            <a:r>
              <a:rPr lang="zh-CN" altLang="en-US" sz="2000" dirty="0">
                <a:latin typeface="华文楷体" panose="02010600040101010101" pitchFamily="2" charset="-122"/>
                <a:ea typeface="华文楷体" panose="02010600040101010101" pitchFamily="2" charset="-122"/>
              </a:rPr>
              <a:t>为中心。</a:t>
            </a:r>
            <a:endParaRPr lang="en-US" altLang="zh-CN"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02453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5E8F35-3E7F-40A8-B398-863DA4DE65E5}"/>
              </a:ext>
            </a:extLst>
          </p:cNvPr>
          <p:cNvSpPr/>
          <p:nvPr/>
        </p:nvSpPr>
        <p:spPr>
          <a:xfrm>
            <a:off x="450722" y="368613"/>
            <a:ext cx="7256025" cy="584775"/>
          </a:xfrm>
          <a:prstGeom prst="rect">
            <a:avLst/>
          </a:prstGeom>
        </p:spPr>
        <p:txBody>
          <a:bodyPr wrap="none">
            <a:spAutoFit/>
          </a:bodyPr>
          <a:lstStyle/>
          <a:p>
            <a:r>
              <a:rPr lang="en-US" altLang="zh-CN" sz="3200" b="1" dirty="0"/>
              <a:t>RNN: Computational Graph: One to Many</a:t>
            </a:r>
            <a:endParaRPr lang="zh-CN" altLang="en-US" sz="3200" b="1" dirty="0"/>
          </a:p>
        </p:txBody>
      </p:sp>
      <p:pic>
        <p:nvPicPr>
          <p:cNvPr id="3" name="图片 2">
            <a:extLst>
              <a:ext uri="{FF2B5EF4-FFF2-40B4-BE49-F238E27FC236}">
                <a16:creationId xmlns:a16="http://schemas.microsoft.com/office/drawing/2014/main" id="{6EEB6DFD-2624-4A1F-BD83-40F8893DFE41}"/>
              </a:ext>
            </a:extLst>
          </p:cNvPr>
          <p:cNvPicPr>
            <a:picLocks noChangeAspect="1"/>
          </p:cNvPicPr>
          <p:nvPr/>
        </p:nvPicPr>
        <p:blipFill>
          <a:blip r:embed="rId3"/>
          <a:stretch>
            <a:fillRect/>
          </a:stretch>
        </p:blipFill>
        <p:spPr>
          <a:xfrm>
            <a:off x="1507849" y="1626290"/>
            <a:ext cx="8248650" cy="3790950"/>
          </a:xfrm>
          <a:prstGeom prst="rect">
            <a:avLst/>
          </a:prstGeom>
        </p:spPr>
      </p:pic>
    </p:spTree>
    <p:extLst>
      <p:ext uri="{BB962C8B-B14F-4D97-AF65-F5344CB8AC3E}">
        <p14:creationId xmlns:p14="http://schemas.microsoft.com/office/powerpoint/2010/main" val="2701943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E935C0-E150-4A01-9A78-B633CFC06001}"/>
              </a:ext>
            </a:extLst>
          </p:cNvPr>
          <p:cNvSpPr/>
          <p:nvPr/>
        </p:nvSpPr>
        <p:spPr>
          <a:xfrm>
            <a:off x="646889" y="487881"/>
            <a:ext cx="9041514" cy="584775"/>
          </a:xfrm>
          <a:prstGeom prst="rect">
            <a:avLst/>
          </a:prstGeom>
        </p:spPr>
        <p:txBody>
          <a:bodyPr wrap="none">
            <a:spAutoFit/>
          </a:bodyPr>
          <a:lstStyle/>
          <a:p>
            <a:r>
              <a:rPr lang="en-US" altLang="zh-CN" sz="3200" b="1" dirty="0"/>
              <a:t>Sequence to Sequence: Many-to-one + one-to-many</a:t>
            </a:r>
            <a:endParaRPr lang="zh-CN" altLang="en-US" sz="3200" b="1" dirty="0"/>
          </a:p>
        </p:txBody>
      </p:sp>
      <p:sp>
        <p:nvSpPr>
          <p:cNvPr id="3" name="矩形 2">
            <a:extLst>
              <a:ext uri="{FF2B5EF4-FFF2-40B4-BE49-F238E27FC236}">
                <a16:creationId xmlns:a16="http://schemas.microsoft.com/office/drawing/2014/main" id="{92737F2E-1FB8-4715-9D59-655B3AB48C7A}"/>
              </a:ext>
            </a:extLst>
          </p:cNvPr>
          <p:cNvSpPr/>
          <p:nvPr/>
        </p:nvSpPr>
        <p:spPr>
          <a:xfrm>
            <a:off x="646889" y="2301643"/>
            <a:ext cx="4581525" cy="954107"/>
          </a:xfrm>
          <a:prstGeom prst="rect">
            <a:avLst/>
          </a:prstGeom>
        </p:spPr>
        <p:txBody>
          <a:bodyPr wrap="square">
            <a:spAutoFit/>
          </a:bodyPr>
          <a:lstStyle/>
          <a:p>
            <a:r>
              <a:rPr lang="en-US" altLang="zh-CN" sz="2800" b="1" dirty="0"/>
              <a:t>Many to one</a:t>
            </a:r>
            <a:r>
              <a:rPr lang="en-US" altLang="zh-CN" sz="2800" dirty="0"/>
              <a:t>: Encode input sequence in a single vector</a:t>
            </a:r>
            <a:endParaRPr lang="zh-CN" altLang="en-US" sz="2800" dirty="0"/>
          </a:p>
        </p:txBody>
      </p:sp>
      <p:sp>
        <p:nvSpPr>
          <p:cNvPr id="4" name="矩形 3">
            <a:extLst>
              <a:ext uri="{FF2B5EF4-FFF2-40B4-BE49-F238E27FC236}">
                <a16:creationId xmlns:a16="http://schemas.microsoft.com/office/drawing/2014/main" id="{3CA1D7CB-4789-424A-9AD2-FCCDC37C27ED}"/>
              </a:ext>
            </a:extLst>
          </p:cNvPr>
          <p:cNvSpPr/>
          <p:nvPr/>
        </p:nvSpPr>
        <p:spPr>
          <a:xfrm>
            <a:off x="6294782" y="1860110"/>
            <a:ext cx="5524293" cy="954107"/>
          </a:xfrm>
          <a:prstGeom prst="rect">
            <a:avLst/>
          </a:prstGeom>
        </p:spPr>
        <p:txBody>
          <a:bodyPr wrap="square">
            <a:spAutoFit/>
          </a:bodyPr>
          <a:lstStyle/>
          <a:p>
            <a:r>
              <a:rPr lang="en-US" altLang="zh-CN" sz="2800" b="1" dirty="0"/>
              <a:t>One to many</a:t>
            </a:r>
            <a:r>
              <a:rPr lang="en-US" altLang="zh-CN" sz="2800" dirty="0"/>
              <a:t>: Produce output sequence from single input vector</a:t>
            </a:r>
            <a:endParaRPr lang="zh-CN" altLang="en-US" sz="2800" dirty="0"/>
          </a:p>
        </p:txBody>
      </p:sp>
      <p:pic>
        <p:nvPicPr>
          <p:cNvPr id="5" name="图片 4">
            <a:extLst>
              <a:ext uri="{FF2B5EF4-FFF2-40B4-BE49-F238E27FC236}">
                <a16:creationId xmlns:a16="http://schemas.microsoft.com/office/drawing/2014/main" id="{531DE2AA-0711-4CD0-BCDE-C56072E84D75}"/>
              </a:ext>
            </a:extLst>
          </p:cNvPr>
          <p:cNvPicPr>
            <a:picLocks noChangeAspect="1"/>
          </p:cNvPicPr>
          <p:nvPr/>
        </p:nvPicPr>
        <p:blipFill>
          <a:blip r:embed="rId3"/>
          <a:stretch>
            <a:fillRect/>
          </a:stretch>
        </p:blipFill>
        <p:spPr>
          <a:xfrm>
            <a:off x="1168055" y="3429000"/>
            <a:ext cx="4581525" cy="2324100"/>
          </a:xfrm>
          <a:prstGeom prst="rect">
            <a:avLst/>
          </a:prstGeom>
        </p:spPr>
      </p:pic>
      <p:pic>
        <p:nvPicPr>
          <p:cNvPr id="6" name="图片 5">
            <a:extLst>
              <a:ext uri="{FF2B5EF4-FFF2-40B4-BE49-F238E27FC236}">
                <a16:creationId xmlns:a16="http://schemas.microsoft.com/office/drawing/2014/main" id="{D0B78017-70E1-402A-BC95-674A9DD613FF}"/>
              </a:ext>
            </a:extLst>
          </p:cNvPr>
          <p:cNvPicPr>
            <a:picLocks noChangeAspect="1"/>
          </p:cNvPicPr>
          <p:nvPr/>
        </p:nvPicPr>
        <p:blipFill rotWithShape="1">
          <a:blip r:embed="rId4"/>
          <a:srcRect l="-370" t="5115" r="370" b="-5115"/>
          <a:stretch/>
        </p:blipFill>
        <p:spPr>
          <a:xfrm>
            <a:off x="5749580" y="3043753"/>
            <a:ext cx="3924300" cy="2590800"/>
          </a:xfrm>
          <a:prstGeom prst="rect">
            <a:avLst/>
          </a:prstGeom>
        </p:spPr>
      </p:pic>
    </p:spTree>
    <p:extLst>
      <p:ext uri="{BB962C8B-B14F-4D97-AF65-F5344CB8AC3E}">
        <p14:creationId xmlns:p14="http://schemas.microsoft.com/office/powerpoint/2010/main" val="2702133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5095D1-D31A-4442-AE3E-C176A793A33A}"/>
              </a:ext>
            </a:extLst>
          </p:cNvPr>
          <p:cNvSpPr/>
          <p:nvPr/>
        </p:nvSpPr>
        <p:spPr>
          <a:xfrm>
            <a:off x="508698" y="210848"/>
            <a:ext cx="5386475" cy="584775"/>
          </a:xfrm>
          <a:prstGeom prst="rect">
            <a:avLst/>
          </a:prstGeom>
        </p:spPr>
        <p:txBody>
          <a:bodyPr wrap="none">
            <a:spAutoFit/>
          </a:bodyPr>
          <a:lstStyle/>
          <a:p>
            <a:r>
              <a:rPr lang="en-US" altLang="zh-CN" sz="3200" b="1" dirty="0"/>
              <a:t>Backpropagation through time</a:t>
            </a:r>
            <a:endParaRPr lang="zh-CN" altLang="en-US" sz="3200" b="1" dirty="0"/>
          </a:p>
        </p:txBody>
      </p:sp>
      <p:pic>
        <p:nvPicPr>
          <p:cNvPr id="3" name="图片 2">
            <a:extLst>
              <a:ext uri="{FF2B5EF4-FFF2-40B4-BE49-F238E27FC236}">
                <a16:creationId xmlns:a16="http://schemas.microsoft.com/office/drawing/2014/main" id="{A6391FFF-3870-48DE-9EA8-1266D3494BB5}"/>
              </a:ext>
            </a:extLst>
          </p:cNvPr>
          <p:cNvPicPr>
            <a:picLocks noChangeAspect="1"/>
          </p:cNvPicPr>
          <p:nvPr/>
        </p:nvPicPr>
        <p:blipFill>
          <a:blip r:embed="rId3"/>
          <a:stretch>
            <a:fillRect/>
          </a:stretch>
        </p:blipFill>
        <p:spPr>
          <a:xfrm>
            <a:off x="1537485" y="1544410"/>
            <a:ext cx="8715375" cy="4552950"/>
          </a:xfrm>
          <a:prstGeom prst="rect">
            <a:avLst/>
          </a:prstGeom>
        </p:spPr>
      </p:pic>
    </p:spTree>
    <p:extLst>
      <p:ext uri="{BB962C8B-B14F-4D97-AF65-F5344CB8AC3E}">
        <p14:creationId xmlns:p14="http://schemas.microsoft.com/office/powerpoint/2010/main" val="15206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59FEB61-D716-46DD-9824-9DC1F594853C}"/>
              </a:ext>
            </a:extLst>
          </p:cNvPr>
          <p:cNvSpPr/>
          <p:nvPr/>
        </p:nvSpPr>
        <p:spPr>
          <a:xfrm>
            <a:off x="416050" y="357443"/>
            <a:ext cx="5977919" cy="584775"/>
          </a:xfrm>
          <a:prstGeom prst="rect">
            <a:avLst/>
          </a:prstGeom>
        </p:spPr>
        <p:txBody>
          <a:bodyPr wrap="none">
            <a:spAutoFit/>
          </a:bodyPr>
          <a:lstStyle/>
          <a:p>
            <a:r>
              <a:rPr lang="zh-CN" altLang="en-US" sz="3200" b="1" dirty="0">
                <a:solidFill>
                  <a:srgbClr val="333333"/>
                </a:solidFill>
                <a:latin typeface="arial" panose="020B0604020202020204" pitchFamily="34" charset="0"/>
              </a:rPr>
              <a:t>梯度截断（</a:t>
            </a:r>
            <a:r>
              <a:rPr lang="en-US" altLang="zh-CN" sz="3200" b="1" dirty="0">
                <a:solidFill>
                  <a:srgbClr val="333333"/>
                </a:solidFill>
                <a:latin typeface="arial" panose="020B0604020202020204" pitchFamily="34" charset="0"/>
              </a:rPr>
              <a:t>Gradient Clipping</a:t>
            </a:r>
            <a:r>
              <a:rPr lang="zh-CN" altLang="en-US" b="1"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 </a:t>
            </a:r>
            <a:endParaRPr lang="zh-CN" altLang="en-US" dirty="0"/>
          </a:p>
        </p:txBody>
      </p:sp>
      <p:sp>
        <p:nvSpPr>
          <p:cNvPr id="4" name="文本框 3">
            <a:extLst>
              <a:ext uri="{FF2B5EF4-FFF2-40B4-BE49-F238E27FC236}">
                <a16:creationId xmlns:a16="http://schemas.microsoft.com/office/drawing/2014/main" id="{CA2BD9A2-0EA3-4822-84D8-F256B7E7862F}"/>
              </a:ext>
            </a:extLst>
          </p:cNvPr>
          <p:cNvSpPr txBox="1"/>
          <p:nvPr/>
        </p:nvSpPr>
        <p:spPr>
          <a:xfrm>
            <a:off x="809898" y="3090633"/>
            <a:ext cx="10763794" cy="830997"/>
          </a:xfrm>
          <a:prstGeom prst="rect">
            <a:avLst/>
          </a:prstGeom>
          <a:noFill/>
        </p:spPr>
        <p:txBody>
          <a:bodyPr wrap="square" rtlCol="0">
            <a:spAutoFit/>
          </a:bodyPr>
          <a:lstStyle/>
          <a:p>
            <a:r>
              <a:rPr lang="zh-CN" altLang="en-US" sz="2400" dirty="0"/>
              <a:t>为梯度设置阈值，超过该阈值的梯度值都会被</a:t>
            </a:r>
            <a:r>
              <a:rPr lang="en-US" altLang="zh-CN" sz="2400" dirty="0"/>
              <a:t>cut,</a:t>
            </a:r>
            <a:r>
              <a:rPr lang="zh-CN" altLang="en-US" sz="2400" dirty="0"/>
              <a:t>这样更新的幅度就不会过大，因此容易收敛。</a:t>
            </a:r>
          </a:p>
        </p:txBody>
      </p:sp>
      <p:sp>
        <p:nvSpPr>
          <p:cNvPr id="5" name="文本框 4">
            <a:extLst>
              <a:ext uri="{FF2B5EF4-FFF2-40B4-BE49-F238E27FC236}">
                <a16:creationId xmlns:a16="http://schemas.microsoft.com/office/drawing/2014/main" id="{E1A9D9FB-0BE7-49C6-A76F-E0FE236B7AF6}"/>
              </a:ext>
            </a:extLst>
          </p:cNvPr>
          <p:cNvSpPr txBox="1"/>
          <p:nvPr/>
        </p:nvSpPr>
        <p:spPr>
          <a:xfrm>
            <a:off x="809898" y="1920240"/>
            <a:ext cx="2168434" cy="461665"/>
          </a:xfrm>
          <a:prstGeom prst="rect">
            <a:avLst/>
          </a:prstGeom>
          <a:noFill/>
        </p:spPr>
        <p:txBody>
          <a:bodyPr wrap="square" rtlCol="0">
            <a:spAutoFit/>
          </a:bodyPr>
          <a:lstStyle/>
          <a:p>
            <a:r>
              <a:rPr lang="zh-CN" altLang="en-US" sz="2400" dirty="0"/>
              <a:t>具体做法：</a:t>
            </a:r>
          </a:p>
        </p:txBody>
      </p:sp>
    </p:spTree>
    <p:extLst>
      <p:ext uri="{BB962C8B-B14F-4D97-AF65-F5344CB8AC3E}">
        <p14:creationId xmlns:p14="http://schemas.microsoft.com/office/powerpoint/2010/main" val="220483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5F1AC7-590B-4148-8289-25E03110E593}"/>
              </a:ext>
            </a:extLst>
          </p:cNvPr>
          <p:cNvSpPr/>
          <p:nvPr/>
        </p:nvSpPr>
        <p:spPr>
          <a:xfrm>
            <a:off x="187542" y="239876"/>
            <a:ext cx="7178440" cy="584775"/>
          </a:xfrm>
          <a:prstGeom prst="rect">
            <a:avLst/>
          </a:prstGeom>
        </p:spPr>
        <p:txBody>
          <a:bodyPr wrap="none">
            <a:spAutoFit/>
          </a:bodyPr>
          <a:lstStyle/>
          <a:p>
            <a:r>
              <a:rPr lang="en-US" altLang="zh-CN" sz="3200" b="1" dirty="0"/>
              <a:t>Truncated Backpropagation through time</a:t>
            </a:r>
            <a:endParaRPr lang="zh-CN" altLang="en-US" sz="3200" b="1" dirty="0"/>
          </a:p>
        </p:txBody>
      </p:sp>
      <p:pic>
        <p:nvPicPr>
          <p:cNvPr id="3" name="图片 2">
            <a:extLst>
              <a:ext uri="{FF2B5EF4-FFF2-40B4-BE49-F238E27FC236}">
                <a16:creationId xmlns:a16="http://schemas.microsoft.com/office/drawing/2014/main" id="{3C46FCDB-8B35-413C-8841-FEF553ED53B7}"/>
              </a:ext>
            </a:extLst>
          </p:cNvPr>
          <p:cNvPicPr>
            <a:picLocks noChangeAspect="1"/>
          </p:cNvPicPr>
          <p:nvPr/>
        </p:nvPicPr>
        <p:blipFill>
          <a:blip r:embed="rId3"/>
          <a:stretch>
            <a:fillRect/>
          </a:stretch>
        </p:blipFill>
        <p:spPr>
          <a:xfrm>
            <a:off x="1444172" y="2022701"/>
            <a:ext cx="8839200" cy="3857625"/>
          </a:xfrm>
          <a:prstGeom prst="rect">
            <a:avLst/>
          </a:prstGeom>
        </p:spPr>
      </p:pic>
    </p:spTree>
    <p:extLst>
      <p:ext uri="{BB962C8B-B14F-4D97-AF65-F5344CB8AC3E}">
        <p14:creationId xmlns:p14="http://schemas.microsoft.com/office/powerpoint/2010/main" val="1031825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4C224B-37A9-445D-9DBA-B207A88DC74B}"/>
              </a:ext>
            </a:extLst>
          </p:cNvPr>
          <p:cNvSpPr/>
          <p:nvPr/>
        </p:nvSpPr>
        <p:spPr>
          <a:xfrm>
            <a:off x="292045" y="318253"/>
            <a:ext cx="7178440" cy="584775"/>
          </a:xfrm>
          <a:prstGeom prst="rect">
            <a:avLst/>
          </a:prstGeom>
        </p:spPr>
        <p:txBody>
          <a:bodyPr wrap="none">
            <a:spAutoFit/>
          </a:bodyPr>
          <a:lstStyle/>
          <a:p>
            <a:r>
              <a:rPr lang="en-US" altLang="zh-CN" sz="3200" b="1" dirty="0"/>
              <a:t>Truncated Backpropagation through time</a:t>
            </a:r>
            <a:endParaRPr lang="zh-CN" altLang="en-US" sz="3200" b="1" dirty="0"/>
          </a:p>
        </p:txBody>
      </p:sp>
      <p:pic>
        <p:nvPicPr>
          <p:cNvPr id="3" name="图片 2">
            <a:extLst>
              <a:ext uri="{FF2B5EF4-FFF2-40B4-BE49-F238E27FC236}">
                <a16:creationId xmlns:a16="http://schemas.microsoft.com/office/drawing/2014/main" id="{31DDCCB2-3C94-4633-A43F-DDACE7A222EC}"/>
              </a:ext>
            </a:extLst>
          </p:cNvPr>
          <p:cNvPicPr>
            <a:picLocks noChangeAspect="1"/>
          </p:cNvPicPr>
          <p:nvPr/>
        </p:nvPicPr>
        <p:blipFill rotWithShape="1">
          <a:blip r:embed="rId3"/>
          <a:srcRect t="2795"/>
          <a:stretch/>
        </p:blipFill>
        <p:spPr>
          <a:xfrm>
            <a:off x="1624012" y="1567543"/>
            <a:ext cx="8943975" cy="3833132"/>
          </a:xfrm>
          <a:prstGeom prst="rect">
            <a:avLst/>
          </a:prstGeom>
        </p:spPr>
      </p:pic>
    </p:spTree>
    <p:extLst>
      <p:ext uri="{BB962C8B-B14F-4D97-AF65-F5344CB8AC3E}">
        <p14:creationId xmlns:p14="http://schemas.microsoft.com/office/powerpoint/2010/main" val="10119931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577966-079B-419D-93AD-DBF7998A255F}"/>
              </a:ext>
            </a:extLst>
          </p:cNvPr>
          <p:cNvPicPr>
            <a:picLocks noChangeAspect="1"/>
          </p:cNvPicPr>
          <p:nvPr/>
        </p:nvPicPr>
        <p:blipFill rotWithShape="1">
          <a:blip r:embed="rId3"/>
          <a:srcRect l="2740"/>
          <a:stretch/>
        </p:blipFill>
        <p:spPr>
          <a:xfrm>
            <a:off x="1431233" y="1431919"/>
            <a:ext cx="10362343" cy="2288691"/>
          </a:xfrm>
          <a:prstGeom prst="rect">
            <a:avLst/>
          </a:prstGeom>
        </p:spPr>
      </p:pic>
      <p:sp>
        <p:nvSpPr>
          <p:cNvPr id="3" name="矩形 2">
            <a:extLst>
              <a:ext uri="{FF2B5EF4-FFF2-40B4-BE49-F238E27FC236}">
                <a16:creationId xmlns:a16="http://schemas.microsoft.com/office/drawing/2014/main" id="{C648DA23-DE43-4D2B-BD40-849F8E8209A4}"/>
              </a:ext>
            </a:extLst>
          </p:cNvPr>
          <p:cNvSpPr/>
          <p:nvPr/>
        </p:nvSpPr>
        <p:spPr>
          <a:xfrm>
            <a:off x="357856" y="328856"/>
            <a:ext cx="4684872" cy="584775"/>
          </a:xfrm>
          <a:prstGeom prst="rect">
            <a:avLst/>
          </a:prstGeom>
        </p:spPr>
        <p:txBody>
          <a:bodyPr wrap="none">
            <a:spAutoFit/>
          </a:bodyPr>
          <a:lstStyle/>
          <a:p>
            <a:r>
              <a:rPr lang="en-US" altLang="zh-CN" sz="3200" b="1" dirty="0"/>
              <a:t>Vanilla RNN Gradient Flow</a:t>
            </a:r>
            <a:endParaRPr lang="zh-CN" altLang="en-US" sz="3200" b="1" dirty="0"/>
          </a:p>
        </p:txBody>
      </p:sp>
      <p:sp>
        <p:nvSpPr>
          <p:cNvPr id="4" name="矩形 3">
            <a:extLst>
              <a:ext uri="{FF2B5EF4-FFF2-40B4-BE49-F238E27FC236}">
                <a16:creationId xmlns:a16="http://schemas.microsoft.com/office/drawing/2014/main" id="{8CFBA7DC-4266-47E4-A39E-3FD4B5A9EEB7}"/>
              </a:ext>
            </a:extLst>
          </p:cNvPr>
          <p:cNvSpPr/>
          <p:nvPr/>
        </p:nvSpPr>
        <p:spPr>
          <a:xfrm>
            <a:off x="357856" y="4139460"/>
            <a:ext cx="3458819" cy="1200329"/>
          </a:xfrm>
          <a:prstGeom prst="rect">
            <a:avLst/>
          </a:prstGeom>
        </p:spPr>
        <p:txBody>
          <a:bodyPr wrap="square">
            <a:spAutoFit/>
          </a:bodyPr>
          <a:lstStyle/>
          <a:p>
            <a:r>
              <a:rPr lang="en-US" altLang="zh-CN" sz="2400" dirty="0"/>
              <a:t>Computing gradient of h0 involves many factors of W (and repeated tanh) </a:t>
            </a:r>
            <a:endParaRPr lang="zh-CN" altLang="en-US" sz="2400" dirty="0"/>
          </a:p>
        </p:txBody>
      </p:sp>
      <p:sp>
        <p:nvSpPr>
          <p:cNvPr id="5" name="矩形 4">
            <a:extLst>
              <a:ext uri="{FF2B5EF4-FFF2-40B4-BE49-F238E27FC236}">
                <a16:creationId xmlns:a16="http://schemas.microsoft.com/office/drawing/2014/main" id="{0B84F0C6-965C-44D1-982D-1DEA6DEEB6F1}"/>
              </a:ext>
            </a:extLst>
          </p:cNvPr>
          <p:cNvSpPr/>
          <p:nvPr/>
        </p:nvSpPr>
        <p:spPr>
          <a:xfrm>
            <a:off x="6228091" y="29595"/>
            <a:ext cx="6096000" cy="1200329"/>
          </a:xfrm>
          <a:prstGeom prst="rect">
            <a:avLst/>
          </a:prstGeom>
        </p:spPr>
        <p:txBody>
          <a:bodyPr>
            <a:spAutoFit/>
          </a:bodyPr>
          <a:lstStyle/>
          <a:p>
            <a:r>
              <a:rPr lang="en-US" altLang="zh-CN" dirty="0" err="1"/>
              <a:t>Bengio</a:t>
            </a:r>
            <a:r>
              <a:rPr lang="en-US" altLang="zh-CN" dirty="0"/>
              <a:t> et al, “Learning long-term dependencies with gradient descent is difficult”, IEEE Transactions on Neural Networks, 1994 </a:t>
            </a:r>
            <a:r>
              <a:rPr lang="en-US" altLang="zh-CN" dirty="0" err="1"/>
              <a:t>Pascanu</a:t>
            </a:r>
            <a:r>
              <a:rPr lang="en-US" altLang="zh-CN" dirty="0"/>
              <a:t> et al, “On the difficulty of training recurrent neural networks”, ICML 2013</a:t>
            </a:r>
            <a:endParaRPr lang="zh-CN" altLang="en-US" dirty="0"/>
          </a:p>
        </p:txBody>
      </p:sp>
      <p:sp>
        <p:nvSpPr>
          <p:cNvPr id="6" name="矩形 5">
            <a:extLst>
              <a:ext uri="{FF2B5EF4-FFF2-40B4-BE49-F238E27FC236}">
                <a16:creationId xmlns:a16="http://schemas.microsoft.com/office/drawing/2014/main" id="{D346C1AF-654E-4756-9BC6-B198F89FBE2E}"/>
              </a:ext>
            </a:extLst>
          </p:cNvPr>
          <p:cNvSpPr/>
          <p:nvPr/>
        </p:nvSpPr>
        <p:spPr>
          <a:xfrm>
            <a:off x="3816675" y="4139460"/>
            <a:ext cx="3458819" cy="2308324"/>
          </a:xfrm>
          <a:prstGeom prst="rect">
            <a:avLst/>
          </a:prstGeom>
        </p:spPr>
        <p:txBody>
          <a:bodyPr wrap="square">
            <a:spAutoFit/>
          </a:bodyPr>
          <a:lstStyle/>
          <a:p>
            <a:r>
              <a:rPr lang="en-US" altLang="zh-CN" sz="2400" dirty="0"/>
              <a:t>Largest singular value &gt; 1: </a:t>
            </a:r>
            <a:r>
              <a:rPr lang="en-US" altLang="zh-CN" sz="2400" b="1" dirty="0">
                <a:solidFill>
                  <a:srgbClr val="FF0000"/>
                </a:solidFill>
              </a:rPr>
              <a:t>Exploding gradients</a:t>
            </a:r>
          </a:p>
          <a:p>
            <a:endParaRPr lang="en-US" altLang="zh-CN" sz="2400" b="1" dirty="0"/>
          </a:p>
          <a:p>
            <a:endParaRPr lang="en-US" altLang="zh-CN" sz="2400" b="1" dirty="0"/>
          </a:p>
          <a:p>
            <a:r>
              <a:rPr lang="en-US" altLang="zh-CN" sz="2400" b="1" dirty="0"/>
              <a:t> </a:t>
            </a:r>
            <a:r>
              <a:rPr lang="en-US" altLang="zh-CN" sz="2400" dirty="0"/>
              <a:t>Largest singular value &lt; 1: </a:t>
            </a:r>
            <a:r>
              <a:rPr lang="en-US" altLang="zh-CN" sz="2400" b="1" dirty="0">
                <a:solidFill>
                  <a:srgbClr val="FF0000"/>
                </a:solidFill>
              </a:rPr>
              <a:t>Vanishing gradients </a:t>
            </a:r>
            <a:endParaRPr lang="zh-CN" altLang="en-US" sz="2400" b="1" dirty="0">
              <a:solidFill>
                <a:srgbClr val="FF0000"/>
              </a:solidFill>
            </a:endParaRPr>
          </a:p>
        </p:txBody>
      </p:sp>
      <p:sp>
        <p:nvSpPr>
          <p:cNvPr id="7" name="矩形 6">
            <a:extLst>
              <a:ext uri="{FF2B5EF4-FFF2-40B4-BE49-F238E27FC236}">
                <a16:creationId xmlns:a16="http://schemas.microsoft.com/office/drawing/2014/main" id="{1080EDFC-0AD2-48A4-8672-2A78D19B8C87}"/>
              </a:ext>
            </a:extLst>
          </p:cNvPr>
          <p:cNvSpPr/>
          <p:nvPr/>
        </p:nvSpPr>
        <p:spPr>
          <a:xfrm>
            <a:off x="8401879" y="3954794"/>
            <a:ext cx="3458820" cy="1569660"/>
          </a:xfrm>
          <a:prstGeom prst="rect">
            <a:avLst/>
          </a:prstGeom>
        </p:spPr>
        <p:txBody>
          <a:bodyPr wrap="square">
            <a:spAutoFit/>
          </a:bodyPr>
          <a:lstStyle/>
          <a:p>
            <a:r>
              <a:rPr lang="en-US" altLang="zh-CN" sz="2400" b="1" dirty="0">
                <a:solidFill>
                  <a:srgbClr val="FF0000"/>
                </a:solidFill>
              </a:rPr>
              <a:t>Gradient clipping</a:t>
            </a:r>
            <a:r>
              <a:rPr lang="en-US" altLang="zh-CN" sz="2400" dirty="0"/>
              <a:t>: Scale Computing gradient </a:t>
            </a:r>
            <a:r>
              <a:rPr lang="en-US" altLang="zh-CN" sz="2400" dirty="0" err="1"/>
              <a:t>gradient</a:t>
            </a:r>
            <a:r>
              <a:rPr lang="en-US" altLang="zh-CN" sz="2400" dirty="0"/>
              <a:t> if its norm is too big</a:t>
            </a:r>
            <a:endParaRPr lang="zh-CN" altLang="en-US" sz="2400" dirty="0"/>
          </a:p>
        </p:txBody>
      </p:sp>
      <p:sp>
        <p:nvSpPr>
          <p:cNvPr id="10" name="箭头: 右 9">
            <a:extLst>
              <a:ext uri="{FF2B5EF4-FFF2-40B4-BE49-F238E27FC236}">
                <a16:creationId xmlns:a16="http://schemas.microsoft.com/office/drawing/2014/main" id="{5A52C9DA-DD04-4837-A02C-DDB49D9D83E1}"/>
              </a:ext>
            </a:extLst>
          </p:cNvPr>
          <p:cNvSpPr/>
          <p:nvPr/>
        </p:nvSpPr>
        <p:spPr>
          <a:xfrm>
            <a:off x="7275494" y="4238899"/>
            <a:ext cx="980610" cy="478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03892A3-41B7-4EE8-91B2-1454B037481D}"/>
              </a:ext>
            </a:extLst>
          </p:cNvPr>
          <p:cNvPicPr>
            <a:picLocks noChangeAspect="1"/>
          </p:cNvPicPr>
          <p:nvPr/>
        </p:nvPicPr>
        <p:blipFill>
          <a:blip r:embed="rId4"/>
          <a:stretch>
            <a:fillRect/>
          </a:stretch>
        </p:blipFill>
        <p:spPr>
          <a:xfrm>
            <a:off x="8697777" y="5767779"/>
            <a:ext cx="2867025" cy="590550"/>
          </a:xfrm>
          <a:prstGeom prst="rect">
            <a:avLst/>
          </a:prstGeom>
        </p:spPr>
      </p:pic>
      <p:sp>
        <p:nvSpPr>
          <p:cNvPr id="12" name="箭头: 右 11">
            <a:extLst>
              <a:ext uri="{FF2B5EF4-FFF2-40B4-BE49-F238E27FC236}">
                <a16:creationId xmlns:a16="http://schemas.microsoft.com/office/drawing/2014/main" id="{1C27F09A-3CFF-457E-A8D7-7827FBF0EF63}"/>
              </a:ext>
            </a:extLst>
          </p:cNvPr>
          <p:cNvSpPr/>
          <p:nvPr/>
        </p:nvSpPr>
        <p:spPr>
          <a:xfrm>
            <a:off x="7449758" y="5879453"/>
            <a:ext cx="1073857" cy="478876"/>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83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F9A6E3-FA9B-40D6-9CD6-8EF08761E26B}"/>
              </a:ext>
            </a:extLst>
          </p:cNvPr>
          <p:cNvSpPr/>
          <p:nvPr/>
        </p:nvSpPr>
        <p:spPr>
          <a:xfrm>
            <a:off x="662609" y="1028343"/>
            <a:ext cx="10442713" cy="5232202"/>
          </a:xfrm>
          <a:prstGeom prst="rect">
            <a:avLst/>
          </a:prstGeom>
        </p:spPr>
        <p:txBody>
          <a:bodyPr wrap="square">
            <a:spAutoFit/>
          </a:bodyPr>
          <a:lstStyle/>
          <a:p>
            <a:r>
              <a:rPr lang="en-US" altLang="zh-CN" sz="2800" dirty="0"/>
              <a:t>Simple-RNN</a:t>
            </a:r>
            <a:r>
              <a:rPr lang="zh-CN" altLang="en-US" sz="2800" dirty="0"/>
              <a:t>在实际应用中并不多，原因：</a:t>
            </a:r>
            <a:endParaRPr lang="en-US" altLang="zh-CN" sz="2800" dirty="0"/>
          </a:p>
          <a:p>
            <a:endParaRPr lang="zh-CN" altLang="en-US" sz="2800" dirty="0"/>
          </a:p>
          <a:p>
            <a:pPr marL="457200" indent="-457200">
              <a:buFont typeface="Arial" panose="020B0604020202020204" pitchFamily="34" charset="0"/>
              <a:buChar char="•"/>
            </a:pPr>
            <a:r>
              <a:rPr lang="zh-CN" altLang="en-US" sz="2800" dirty="0"/>
              <a:t>如果输入越长的话，展开的网络就越深，对于“深度”网络训练的困难最常见的是</a:t>
            </a:r>
            <a:r>
              <a:rPr lang="en-US" altLang="zh-CN" sz="2800" dirty="0"/>
              <a:t> </a:t>
            </a:r>
            <a:r>
              <a:rPr lang="en-US" altLang="zh-CN" sz="2800" b="1" dirty="0">
                <a:solidFill>
                  <a:srgbClr val="FF0000"/>
                </a:solidFill>
              </a:rPr>
              <a:t>Gradient Explode </a:t>
            </a:r>
            <a:r>
              <a:rPr lang="zh-CN" altLang="en-US" sz="2800" dirty="0"/>
              <a:t>和 </a:t>
            </a:r>
            <a:r>
              <a:rPr lang="en-US" altLang="zh-CN" sz="2800" b="1" dirty="0">
                <a:solidFill>
                  <a:srgbClr val="FF0000"/>
                </a:solidFill>
              </a:rPr>
              <a:t>Gradient Vanish  </a:t>
            </a:r>
            <a:r>
              <a:rPr lang="zh-CN" altLang="en-US" sz="2800" dirty="0"/>
              <a:t>的问题。</a:t>
            </a:r>
            <a:endParaRPr lang="en-US" altLang="zh-CN" sz="2800" dirty="0"/>
          </a:p>
          <a:p>
            <a:pPr marL="457200" indent="-457200">
              <a:buFont typeface="Arial" panose="020B0604020202020204" pitchFamily="34" charset="0"/>
              <a:buChar char="•"/>
            </a:pPr>
            <a:endParaRPr lang="zh-CN" altLang="en-US" sz="2800" dirty="0"/>
          </a:p>
          <a:p>
            <a:pPr marL="457200" indent="-457200">
              <a:buFont typeface="Arial" panose="020B0604020202020204" pitchFamily="34" charset="0"/>
              <a:buChar char="•"/>
            </a:pPr>
            <a:r>
              <a:rPr lang="zh-CN" altLang="en-US" sz="2800" dirty="0"/>
              <a:t> </a:t>
            </a:r>
            <a:r>
              <a:rPr lang="en-US" altLang="zh-CN" sz="2800" dirty="0"/>
              <a:t>Simple-RNN</a:t>
            </a:r>
            <a:r>
              <a:rPr lang="zh-CN" altLang="en-US" sz="2800" dirty="0"/>
              <a:t>基于先前的词预测下一个词，但在一些更加复杂的场景中，例如，“</a:t>
            </a:r>
            <a:r>
              <a:rPr lang="en-US" altLang="zh-CN" sz="2800" dirty="0"/>
              <a:t>I grew up in </a:t>
            </a:r>
            <a:r>
              <a:rPr lang="en-US" altLang="zh-CN" sz="2800" dirty="0">
                <a:solidFill>
                  <a:srgbClr val="0070C0"/>
                </a:solidFill>
              </a:rPr>
              <a:t>France</a:t>
            </a:r>
            <a:r>
              <a:rPr lang="en-US" altLang="zh-CN" sz="2800" dirty="0"/>
              <a:t>… I speak fluent </a:t>
            </a:r>
            <a:r>
              <a:rPr lang="en-US" altLang="zh-CN" sz="2800" dirty="0">
                <a:solidFill>
                  <a:schemeClr val="accent1"/>
                </a:solidFill>
              </a:rPr>
              <a:t>French</a:t>
            </a:r>
            <a:r>
              <a:rPr lang="zh-CN" altLang="en-US" sz="2800" dirty="0"/>
              <a:t>” </a:t>
            </a:r>
            <a:r>
              <a:rPr lang="en-US" altLang="zh-CN" sz="2800" dirty="0"/>
              <a:t>“</a:t>
            </a:r>
            <a:r>
              <a:rPr lang="en-US" altLang="zh-CN" sz="2800" dirty="0">
                <a:solidFill>
                  <a:srgbClr val="0070C0"/>
                </a:solidFill>
              </a:rPr>
              <a:t>France</a:t>
            </a:r>
            <a:r>
              <a:rPr lang="en-US" altLang="zh-CN" sz="2800" dirty="0"/>
              <a:t>”</a:t>
            </a:r>
            <a:r>
              <a:rPr lang="zh-CN" altLang="en-US" sz="2800" dirty="0"/>
              <a:t>则需要更长时间的预测，而随着上下文之间的间隔不断增大时，</a:t>
            </a:r>
            <a:r>
              <a:rPr lang="en-US" altLang="zh-CN" sz="2800" dirty="0"/>
              <a:t>Simple-RNN</a:t>
            </a:r>
            <a:r>
              <a:rPr lang="zh-CN" altLang="en-US" sz="2800" dirty="0"/>
              <a:t>会丧失学习到连接如此远的信息的能力。</a:t>
            </a:r>
          </a:p>
          <a:p>
            <a:br>
              <a:rPr lang="zh-CN" altLang="en-US" dirty="0"/>
            </a:br>
            <a:br>
              <a:rPr lang="zh-CN" altLang="en-US" dirty="0"/>
            </a:br>
            <a:endParaRPr lang="zh-CN" altLang="en-US" dirty="0"/>
          </a:p>
        </p:txBody>
      </p:sp>
    </p:spTree>
    <p:extLst>
      <p:ext uri="{BB962C8B-B14F-4D97-AF65-F5344CB8AC3E}">
        <p14:creationId xmlns:p14="http://schemas.microsoft.com/office/powerpoint/2010/main" val="1433164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F8FA85E-3845-4DDA-85CD-653697B1052D}"/>
              </a:ext>
            </a:extLst>
          </p:cNvPr>
          <p:cNvCxnSpPr/>
          <p:nvPr/>
        </p:nvCxnSpPr>
        <p:spPr>
          <a:xfrm flipV="1">
            <a:off x="1055398" y="3569670"/>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412DE394-408B-4E2F-B1D4-685B7D594786}"/>
              </a:ext>
            </a:extLst>
          </p:cNvPr>
          <p:cNvSpPr/>
          <p:nvPr/>
        </p:nvSpPr>
        <p:spPr>
          <a:xfrm>
            <a:off x="4002459" y="2670925"/>
            <a:ext cx="3430434"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LSTM</a:t>
            </a:r>
          </a:p>
        </p:txBody>
      </p:sp>
      <p:sp>
        <p:nvSpPr>
          <p:cNvPr id="4" name="矩形 3">
            <a:extLst>
              <a:ext uri="{FF2B5EF4-FFF2-40B4-BE49-F238E27FC236}">
                <a16:creationId xmlns:a16="http://schemas.microsoft.com/office/drawing/2014/main" id="{6A528458-4AE0-4C20-8871-E6D7550E8703}"/>
              </a:ext>
            </a:extLst>
          </p:cNvPr>
          <p:cNvSpPr/>
          <p:nvPr/>
        </p:nvSpPr>
        <p:spPr>
          <a:xfrm>
            <a:off x="3611005" y="3569670"/>
            <a:ext cx="4790670" cy="523220"/>
          </a:xfrm>
          <a:prstGeom prst="rect">
            <a:avLst/>
          </a:prstGeom>
        </p:spPr>
        <p:txBody>
          <a:bodyPr wrap="none">
            <a:spAutoFit/>
          </a:bodyPr>
          <a:lstStyle/>
          <a:p>
            <a:r>
              <a:rPr lang="en-US" altLang="zh-CN" sz="2800" b="1" dirty="0">
                <a:solidFill>
                  <a:schemeClr val="accent6"/>
                </a:solidFill>
                <a:latin typeface="arial" panose="020B0604020202020204" pitchFamily="34" charset="0"/>
              </a:rPr>
              <a:t>(Long Short-Term Memory)</a:t>
            </a:r>
            <a:endParaRPr lang="zh-CN" altLang="en-US" sz="2800" b="1" dirty="0">
              <a:solidFill>
                <a:schemeClr val="accent6"/>
              </a:solidFill>
            </a:endParaRPr>
          </a:p>
        </p:txBody>
      </p:sp>
    </p:spTree>
    <p:extLst>
      <p:ext uri="{BB962C8B-B14F-4D97-AF65-F5344CB8AC3E}">
        <p14:creationId xmlns:p14="http://schemas.microsoft.com/office/powerpoint/2010/main" val="4001510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0F86F2-561B-46FB-AFF8-4E37B3314441}"/>
              </a:ext>
            </a:extLst>
          </p:cNvPr>
          <p:cNvPicPr>
            <a:picLocks noChangeAspect="1"/>
          </p:cNvPicPr>
          <p:nvPr/>
        </p:nvPicPr>
        <p:blipFill>
          <a:blip r:embed="rId2"/>
          <a:stretch>
            <a:fillRect/>
          </a:stretch>
        </p:blipFill>
        <p:spPr>
          <a:xfrm>
            <a:off x="1261453" y="1572607"/>
            <a:ext cx="9669094" cy="371278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6E44E7B-4FB3-45D7-9831-DD8D07286D63}"/>
                  </a:ext>
                </a:extLst>
              </p:cNvPr>
              <p:cNvSpPr txBox="1"/>
              <p:nvPr/>
            </p:nvSpPr>
            <p:spPr>
              <a:xfrm>
                <a:off x="6505819" y="5381768"/>
                <a:ext cx="3988519" cy="830997"/>
              </a:xfrm>
              <a:prstGeom prst="rect">
                <a:avLst/>
              </a:prstGeom>
              <a:noFill/>
            </p:spPr>
            <p:txBody>
              <a:bodyPr wrap="square" rtlCol="0">
                <a:spAutoFit/>
              </a:bodyPr>
              <a:lstStyle/>
              <a:p>
                <a:r>
                  <a:rPr lang="en-US" altLang="zh-CN" sz="2400" dirty="0">
                    <a:solidFill>
                      <a:srgbClr val="FF0000"/>
                    </a:solidFill>
                  </a:rPr>
                  <a:t>LSTM</a:t>
                </a:r>
                <a:r>
                  <a:rPr lang="zh-CN" altLang="en-US" sz="2400" dirty="0">
                    <a:solidFill>
                      <a:srgbClr val="FF0000"/>
                    </a:solidFill>
                  </a:rPr>
                  <a:t>的隐含状态有两部分：</a:t>
                </a:r>
                <a:r>
                  <a:rPr lang="en-US" altLang="zh-CN" sz="2400" dirty="0">
                    <a:solidFill>
                      <a:srgbClr val="FF0000"/>
                    </a:solidFill>
                  </a:rPr>
                  <a:t>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𝐶</m:t>
                        </m:r>
                      </m:e>
                      <m:sub>
                        <m:r>
                          <a:rPr lang="en-US" altLang="zh-CN" sz="2400" i="1">
                            <a:solidFill>
                              <a:srgbClr val="FF0000"/>
                            </a:solidFill>
                            <a:latin typeface="Cambria Math" panose="02040503050406030204" pitchFamily="18" charset="0"/>
                          </a:rPr>
                          <m:t>𝑡</m:t>
                        </m:r>
                      </m:sub>
                    </m:sSub>
                  </m:oMath>
                </a14:m>
                <a:r>
                  <a:rPr lang="zh-CN" altLang="en-US" sz="2400" dirty="0">
                    <a:solidFill>
                      <a:srgbClr val="FF0000"/>
                    </a:solidFill>
                  </a:rPr>
                  <a:t>和</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h</m:t>
                        </m:r>
                      </m:e>
                      <m:sub>
                        <m:r>
                          <a:rPr lang="en-US" altLang="zh-CN" sz="2400" i="1">
                            <a:solidFill>
                              <a:srgbClr val="FF0000"/>
                            </a:solidFill>
                            <a:latin typeface="Cambria Math" panose="02040503050406030204" pitchFamily="18" charset="0"/>
                          </a:rPr>
                          <m:t>𝑡</m:t>
                        </m:r>
                      </m:sub>
                    </m:sSub>
                  </m:oMath>
                </a14:m>
                <a:endParaRPr lang="zh-CN" altLang="en-US" sz="2400" dirty="0">
                  <a:solidFill>
                    <a:srgbClr val="FF0000"/>
                  </a:solidFill>
                </a:endParaRPr>
              </a:p>
            </p:txBody>
          </p:sp>
        </mc:Choice>
        <mc:Fallback xmlns="">
          <p:sp>
            <p:nvSpPr>
              <p:cNvPr id="3" name="文本框 2">
                <a:extLst>
                  <a:ext uri="{FF2B5EF4-FFF2-40B4-BE49-F238E27FC236}">
                    <a16:creationId xmlns:a16="http://schemas.microsoft.com/office/drawing/2014/main" id="{96E44E7B-4FB3-45D7-9831-DD8D07286D63}"/>
                  </a:ext>
                </a:extLst>
              </p:cNvPr>
              <p:cNvSpPr txBox="1">
                <a:spLocks noRot="1" noChangeAspect="1" noMove="1" noResize="1" noEditPoints="1" noAdjustHandles="1" noChangeArrowheads="1" noChangeShapeType="1" noTextEdit="1"/>
              </p:cNvSpPr>
              <p:nvPr/>
            </p:nvSpPr>
            <p:spPr>
              <a:xfrm>
                <a:off x="6505819" y="5381768"/>
                <a:ext cx="3988519" cy="830997"/>
              </a:xfrm>
              <a:prstGeom prst="rect">
                <a:avLst/>
              </a:prstGeom>
              <a:blipFill>
                <a:blip r:embed="rId3"/>
                <a:stretch>
                  <a:fillRect l="-2290" t="-8824" r="-305" b="-1323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8AF035E5-59CD-4F98-B1EA-1BA4DEB26BE8}"/>
              </a:ext>
            </a:extLst>
          </p:cNvPr>
          <p:cNvSpPr/>
          <p:nvPr/>
        </p:nvSpPr>
        <p:spPr>
          <a:xfrm>
            <a:off x="309672" y="505216"/>
            <a:ext cx="5786328" cy="584775"/>
          </a:xfrm>
          <a:prstGeom prst="rect">
            <a:avLst/>
          </a:prstGeom>
        </p:spPr>
        <p:txBody>
          <a:bodyPr wrap="none">
            <a:spAutoFit/>
          </a:bodyPr>
          <a:lstStyle/>
          <a:p>
            <a:r>
              <a:rPr lang="en-US" altLang="zh-CN" sz="3200" b="1" dirty="0"/>
              <a:t>Long Short Term Memory (LSTM)</a:t>
            </a:r>
            <a:endParaRPr lang="zh-CN" altLang="en-US" sz="3200" b="1" dirty="0"/>
          </a:p>
        </p:txBody>
      </p:sp>
    </p:spTree>
    <p:extLst>
      <p:ext uri="{BB962C8B-B14F-4D97-AF65-F5344CB8AC3E}">
        <p14:creationId xmlns:p14="http://schemas.microsoft.com/office/powerpoint/2010/main" val="2068806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2FF226B3-DAE7-4447-AB79-57AB9670E444}"/>
              </a:ext>
            </a:extLst>
          </p:cNvPr>
          <p:cNvSpPr txBox="1">
            <a:spLocks/>
          </p:cNvSpPr>
          <p:nvPr/>
        </p:nvSpPr>
        <p:spPr>
          <a:xfrm>
            <a:off x="545955" y="338650"/>
            <a:ext cx="386873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a:t>Tanh(x)</a:t>
            </a:r>
            <a:endParaRPr lang="zh-HK" altLang="en-US" dirty="0"/>
          </a:p>
        </p:txBody>
      </p:sp>
      <p:pic>
        <p:nvPicPr>
          <p:cNvPr id="13" name="Content Placeholder 3">
            <a:extLst>
              <a:ext uri="{FF2B5EF4-FFF2-40B4-BE49-F238E27FC236}">
                <a16:creationId xmlns:a16="http://schemas.microsoft.com/office/drawing/2014/main" id="{481F0D5D-5428-4F0D-A7E9-8A2C836D4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467" y="2125917"/>
            <a:ext cx="3868737" cy="2131753"/>
          </a:xfrm>
          <a:prstGeom prst="rect">
            <a:avLst/>
          </a:prstGeom>
        </p:spPr>
      </p:pic>
      <mc:AlternateContent xmlns:mc="http://schemas.openxmlformats.org/markup-compatibility/2006" xmlns:a14="http://schemas.microsoft.com/office/drawing/2010/main">
        <mc:Choice Requires="a14">
          <p:sp>
            <p:nvSpPr>
              <p:cNvPr id="16" name="TextBox 8">
                <a:extLst>
                  <a:ext uri="{FF2B5EF4-FFF2-40B4-BE49-F238E27FC236}">
                    <a16:creationId xmlns:a16="http://schemas.microsoft.com/office/drawing/2014/main" id="{D5F80710-8DE5-4671-821B-3B255DF954C6}"/>
                  </a:ext>
                </a:extLst>
              </p:cNvPr>
              <p:cNvSpPr txBox="1"/>
              <p:nvPr/>
            </p:nvSpPr>
            <p:spPr>
              <a:xfrm>
                <a:off x="2740074" y="4919389"/>
                <a:ext cx="1993238" cy="53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i="1" smtClean="0">
                              <a:latin typeface="Cambria Math" panose="02040503050406030204" pitchFamily="18" charset="0"/>
                            </a:rPr>
                          </m:ctrlPr>
                        </m:funcPr>
                        <m:fName>
                          <m:r>
                            <m:rPr>
                              <m:sty m:val="p"/>
                            </m:rPr>
                            <a:rPr lang="en-US" altLang="zh-HK" b="0" i="0" smtClean="0">
                              <a:latin typeface="Cambria Math" panose="02040503050406030204" pitchFamily="18" charset="0"/>
                            </a:rPr>
                            <m:t>tanh</m:t>
                          </m:r>
                        </m:fName>
                        <m:e>
                          <m:d>
                            <m:dPr>
                              <m:ctrlPr>
                                <a:rPr lang="en-US" altLang="zh-HK" i="1" smtClean="0">
                                  <a:latin typeface="Cambria Math" panose="02040503050406030204" pitchFamily="18" charset="0"/>
                                </a:rPr>
                              </m:ctrlPr>
                            </m:dPr>
                            <m:e>
                              <m:r>
                                <m:rPr>
                                  <m:sty m:val="p"/>
                                </m:rPr>
                                <a:rPr lang="en-US" altLang="zh-HK" b="0" i="0" smtClean="0">
                                  <a:latin typeface="Cambria Math" panose="02040503050406030204" pitchFamily="18" charset="0"/>
                                </a:rPr>
                                <m:t>x</m:t>
                              </m:r>
                            </m:e>
                          </m:d>
                        </m:e>
                      </m:func>
                      <m:r>
                        <a:rPr lang="en-US" altLang="zh-HK" b="0" i="0" smtClean="0">
                          <a:latin typeface="Cambria Math" panose="02040503050406030204" pitchFamily="18" charset="0"/>
                        </a:rPr>
                        <m:t>= </m:t>
                      </m:r>
                      <m:f>
                        <m:fPr>
                          <m:ctrlPr>
                            <a:rPr lang="en-US" altLang="zh-HK" i="1" smtClean="0">
                              <a:latin typeface="Cambria Math" panose="02040503050406030204" pitchFamily="18" charset="0"/>
                            </a:rPr>
                          </m:ctrlPr>
                        </m:fPr>
                        <m:num>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num>
                        <m:den>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panose="02040503050406030204" pitchFamily="18"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den>
                      </m:f>
                    </m:oMath>
                  </m:oMathPara>
                </a14:m>
                <a:endParaRPr lang="zh-HK" altLang="en-US" dirty="0"/>
              </a:p>
            </p:txBody>
          </p:sp>
        </mc:Choice>
        <mc:Fallback xmlns="">
          <p:sp>
            <p:nvSpPr>
              <p:cNvPr id="16" name="TextBox 8">
                <a:extLst>
                  <a:ext uri="{FF2B5EF4-FFF2-40B4-BE49-F238E27FC236}">
                    <a16:creationId xmlns:a16="http://schemas.microsoft.com/office/drawing/2014/main" xmlns:a14="http://schemas.microsoft.com/office/drawing/2010/main" xmlns="" id="{D5F80710-8DE5-4671-821B-3B255DF954C6}"/>
                  </a:ext>
                </a:extLst>
              </p:cNvPr>
              <p:cNvSpPr txBox="1">
                <a:spLocks noRot="1" noChangeAspect="1" noMove="1" noResize="1" noEditPoints="1" noAdjustHandles="1" noChangeArrowheads="1" noChangeShapeType="1" noTextEdit="1"/>
              </p:cNvSpPr>
              <p:nvPr/>
            </p:nvSpPr>
            <p:spPr>
              <a:xfrm>
                <a:off x="2740074" y="4919389"/>
                <a:ext cx="1993238" cy="536109"/>
              </a:xfrm>
              <a:prstGeom prst="rect">
                <a:avLst/>
              </a:prstGeom>
              <a:blipFill rotWithShape="1">
                <a:blip r:embed="rId4"/>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9CD3894-3F49-44A4-8F0F-DFDDF014AB79}"/>
              </a:ext>
            </a:extLst>
          </p:cNvPr>
          <p:cNvSpPr txBox="1"/>
          <p:nvPr/>
        </p:nvSpPr>
        <p:spPr>
          <a:xfrm>
            <a:off x="7412053" y="1647667"/>
            <a:ext cx="3552132" cy="1323439"/>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优点：</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、比</a:t>
            </a:r>
            <a:r>
              <a:rPr lang="en-US" altLang="zh-CN" sz="2000" dirty="0">
                <a:latin typeface="华文楷体" panose="02010600040101010101" pitchFamily="2" charset="-122"/>
                <a:ea typeface="华文楷体" panose="02010600040101010101" pitchFamily="2" charset="-122"/>
              </a:rPr>
              <a:t>sigmoid</a:t>
            </a:r>
            <a:r>
              <a:rPr lang="zh-CN" altLang="en-US" sz="2000" dirty="0">
                <a:latin typeface="华文楷体" panose="02010600040101010101" pitchFamily="2" charset="-122"/>
                <a:ea typeface="华文楷体" panose="02010600040101010101" pitchFamily="2" charset="-122"/>
              </a:rPr>
              <a:t>函数收敛速度快。</a:t>
            </a:r>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、输出以</a:t>
            </a:r>
            <a:r>
              <a:rPr lang="en-US" altLang="zh-CN" sz="2000" dirty="0">
                <a:latin typeface="华文楷体" panose="02010600040101010101" pitchFamily="2" charset="-122"/>
                <a:ea typeface="华文楷体" panose="02010600040101010101" pitchFamily="2" charset="-122"/>
              </a:rPr>
              <a:t>0</a:t>
            </a:r>
            <a:r>
              <a:rPr lang="zh-CN" altLang="en-US" sz="2000" dirty="0">
                <a:latin typeface="华文楷体" panose="02010600040101010101" pitchFamily="2" charset="-122"/>
                <a:ea typeface="华文楷体" panose="02010600040101010101" pitchFamily="2" charset="-122"/>
              </a:rPr>
              <a:t>为中心。</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p:txBody>
      </p:sp>
      <p:sp>
        <p:nvSpPr>
          <p:cNvPr id="4" name="矩形 3">
            <a:extLst>
              <a:ext uri="{FF2B5EF4-FFF2-40B4-BE49-F238E27FC236}">
                <a16:creationId xmlns:a16="http://schemas.microsoft.com/office/drawing/2014/main" id="{DC157717-6C5D-4240-B758-0282EA86E89C}"/>
              </a:ext>
            </a:extLst>
          </p:cNvPr>
          <p:cNvSpPr/>
          <p:nvPr/>
        </p:nvSpPr>
        <p:spPr>
          <a:xfrm>
            <a:off x="7412053" y="3340449"/>
            <a:ext cx="2939187" cy="1200329"/>
          </a:xfrm>
          <a:prstGeom prst="rect">
            <a:avLst/>
          </a:prstGeom>
        </p:spPr>
        <p:txBody>
          <a:bodyPr wrap="square">
            <a:spAutoFit/>
          </a:bodyPr>
          <a:lstStyle/>
          <a:p>
            <a:r>
              <a:rPr lang="zh-CN" altLang="en-US" dirty="0">
                <a:latin typeface="华文楷体" panose="02010600040101010101" pitchFamily="2" charset="-122"/>
                <a:ea typeface="华文楷体" panose="02010600040101010101" pitchFamily="2" charset="-122"/>
              </a:rPr>
              <a:t>缺点：</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没有改变</a:t>
            </a:r>
            <a:r>
              <a:rPr lang="en-US" altLang="zh-CN" dirty="0">
                <a:latin typeface="华文楷体" panose="02010600040101010101" pitchFamily="2" charset="-122"/>
                <a:ea typeface="华文楷体" panose="02010600040101010101" pitchFamily="2" charset="-122"/>
              </a:rPr>
              <a:t>Sigmoid</a:t>
            </a:r>
            <a:r>
              <a:rPr lang="zh-CN" altLang="en-US" dirty="0">
                <a:latin typeface="华文楷体" panose="02010600040101010101" pitchFamily="2" charset="-122"/>
                <a:ea typeface="华文楷体" panose="02010600040101010101" pitchFamily="2" charset="-122"/>
              </a:rPr>
              <a:t>函数的最大问题</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由于饱和性产生的梯度消失。</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44934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2294BBA-BC01-4E18-9717-A56B0889B8B8}"/>
              </a:ext>
            </a:extLst>
          </p:cNvPr>
          <p:cNvPicPr>
            <a:picLocks noChangeAspect="1"/>
          </p:cNvPicPr>
          <p:nvPr/>
        </p:nvPicPr>
        <p:blipFill>
          <a:blip r:embed="rId3"/>
          <a:stretch>
            <a:fillRect/>
          </a:stretch>
        </p:blipFill>
        <p:spPr>
          <a:xfrm>
            <a:off x="424485" y="2067754"/>
            <a:ext cx="5411443" cy="3067050"/>
          </a:xfrm>
          <a:prstGeom prst="rect">
            <a:avLst/>
          </a:prstGeom>
        </p:spPr>
      </p:pic>
      <p:pic>
        <p:nvPicPr>
          <p:cNvPr id="4" name="图片 3">
            <a:extLst>
              <a:ext uri="{FF2B5EF4-FFF2-40B4-BE49-F238E27FC236}">
                <a16:creationId xmlns:a16="http://schemas.microsoft.com/office/drawing/2014/main" id="{50AEDDCC-20C6-40D6-953A-266D4C90171E}"/>
              </a:ext>
            </a:extLst>
          </p:cNvPr>
          <p:cNvPicPr>
            <a:picLocks noChangeAspect="1"/>
          </p:cNvPicPr>
          <p:nvPr/>
        </p:nvPicPr>
        <p:blipFill>
          <a:blip r:embed="rId4"/>
          <a:stretch>
            <a:fillRect/>
          </a:stretch>
        </p:blipFill>
        <p:spPr>
          <a:xfrm>
            <a:off x="6096000" y="2067754"/>
            <a:ext cx="5411443" cy="3086100"/>
          </a:xfrm>
          <a:prstGeom prst="rect">
            <a:avLst/>
          </a:prstGeom>
        </p:spPr>
      </p:pic>
      <p:sp>
        <p:nvSpPr>
          <p:cNvPr id="5" name="矩形 4">
            <a:extLst>
              <a:ext uri="{FF2B5EF4-FFF2-40B4-BE49-F238E27FC236}">
                <a16:creationId xmlns:a16="http://schemas.microsoft.com/office/drawing/2014/main" id="{08548999-F912-4E83-9D32-6F1107829517}"/>
              </a:ext>
            </a:extLst>
          </p:cNvPr>
          <p:cNvSpPr/>
          <p:nvPr/>
        </p:nvSpPr>
        <p:spPr>
          <a:xfrm>
            <a:off x="309672" y="505216"/>
            <a:ext cx="3118931" cy="584775"/>
          </a:xfrm>
          <a:prstGeom prst="rect">
            <a:avLst/>
          </a:prstGeom>
        </p:spPr>
        <p:txBody>
          <a:bodyPr wrap="none">
            <a:spAutoFit/>
          </a:bodyPr>
          <a:lstStyle/>
          <a:p>
            <a:r>
              <a:rPr lang="en-US" altLang="zh-CN" sz="3200" b="1" dirty="0"/>
              <a:t>RNN</a:t>
            </a:r>
            <a:r>
              <a:rPr lang="zh-CN" altLang="en-US" sz="3200" b="1" dirty="0"/>
              <a:t>和</a:t>
            </a:r>
            <a:r>
              <a:rPr lang="en-US" altLang="zh-CN" sz="3200" b="1" dirty="0"/>
              <a:t>LSTM</a:t>
            </a:r>
            <a:r>
              <a:rPr lang="zh-CN" altLang="en-US" sz="3200" b="1" dirty="0"/>
              <a:t>框图</a:t>
            </a:r>
          </a:p>
        </p:txBody>
      </p:sp>
    </p:spTree>
    <p:extLst>
      <p:ext uri="{BB962C8B-B14F-4D97-AF65-F5344CB8AC3E}">
        <p14:creationId xmlns:p14="http://schemas.microsoft.com/office/powerpoint/2010/main" val="225035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215A164-CBA8-4726-8F38-28A0857C328F}"/>
              </a:ext>
            </a:extLst>
          </p:cNvPr>
          <p:cNvSpPr/>
          <p:nvPr/>
        </p:nvSpPr>
        <p:spPr>
          <a:xfrm>
            <a:off x="343317" y="342108"/>
            <a:ext cx="3263201" cy="584775"/>
          </a:xfrm>
          <a:prstGeom prst="rect">
            <a:avLst/>
          </a:prstGeom>
        </p:spPr>
        <p:txBody>
          <a:bodyPr wrap="none">
            <a:spAutoFit/>
          </a:bodyPr>
          <a:lstStyle/>
          <a:p>
            <a:r>
              <a:rPr lang="zh-CN" altLang="en-US" sz="3200" b="1" dirty="0"/>
              <a:t> </a:t>
            </a:r>
            <a:r>
              <a:rPr lang="en-US" altLang="zh-CN" sz="3200" b="1" dirty="0"/>
              <a:t>LSTM</a:t>
            </a:r>
            <a:r>
              <a:rPr lang="zh-CN" altLang="en-US" sz="3200" b="1" dirty="0"/>
              <a:t>的核心思想</a:t>
            </a:r>
          </a:p>
        </p:txBody>
      </p:sp>
      <p:pic>
        <p:nvPicPr>
          <p:cNvPr id="3" name="图片 2">
            <a:extLst>
              <a:ext uri="{FF2B5EF4-FFF2-40B4-BE49-F238E27FC236}">
                <a16:creationId xmlns:a16="http://schemas.microsoft.com/office/drawing/2014/main" id="{78B68A41-9801-4828-817C-BF485D462707}"/>
              </a:ext>
            </a:extLst>
          </p:cNvPr>
          <p:cNvPicPr>
            <a:picLocks noChangeAspect="1"/>
          </p:cNvPicPr>
          <p:nvPr/>
        </p:nvPicPr>
        <p:blipFill>
          <a:blip r:embed="rId3"/>
          <a:stretch>
            <a:fillRect/>
          </a:stretch>
        </p:blipFill>
        <p:spPr>
          <a:xfrm>
            <a:off x="3369888" y="1750423"/>
            <a:ext cx="4996848" cy="3148148"/>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92EA323-1F56-460C-B50C-8D61DDF92495}"/>
                  </a:ext>
                </a:extLst>
              </p:cNvPr>
              <p:cNvSpPr txBox="1"/>
              <p:nvPr/>
            </p:nvSpPr>
            <p:spPr>
              <a:xfrm>
                <a:off x="1217022" y="5236419"/>
                <a:ext cx="975795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通过加法，</a:t>
                </a:r>
                <a:r>
                  <a:rPr lang="en-US" altLang="zh-CN" dirty="0">
                    <a:solidFill>
                      <a:srgbClr val="FF0000"/>
                    </a:solidFill>
                  </a:rPr>
                  <a:t> </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𝐶</m:t>
                        </m:r>
                      </m:e>
                      <m:sub>
                        <m:r>
                          <a:rPr lang="en-US" altLang="zh-CN" i="1">
                            <a:solidFill>
                              <a:srgbClr val="FF0000"/>
                            </a:solidFill>
                            <a:latin typeface="Cambria Math" panose="02040503050406030204" pitchFamily="18" charset="0"/>
                          </a:rPr>
                          <m:t>𝑡</m:t>
                        </m:r>
                      </m:sub>
                    </m:sSub>
                  </m:oMath>
                </a14:m>
                <a:r>
                  <a:rPr lang="zh-CN" altLang="en-US" dirty="0"/>
                  <a:t>可以无障碍的在这条主干道上传递，因此比较远的梯度也可以在长程上传播</a:t>
                </a:r>
              </a:p>
            </p:txBody>
          </p:sp>
        </mc:Choice>
        <mc:Fallback xmlns="">
          <p:sp>
            <p:nvSpPr>
              <p:cNvPr id="4" name="文本框 3">
                <a:extLst>
                  <a:ext uri="{FF2B5EF4-FFF2-40B4-BE49-F238E27FC236}">
                    <a16:creationId xmlns:a16="http://schemas.microsoft.com/office/drawing/2014/main" id="{A92EA323-1F56-460C-B50C-8D61DDF92495}"/>
                  </a:ext>
                </a:extLst>
              </p:cNvPr>
              <p:cNvSpPr txBox="1">
                <a:spLocks noRot="1" noChangeAspect="1" noMove="1" noResize="1" noEditPoints="1" noAdjustHandles="1" noChangeArrowheads="1" noChangeShapeType="1" noTextEdit="1"/>
              </p:cNvSpPr>
              <p:nvPr/>
            </p:nvSpPr>
            <p:spPr>
              <a:xfrm>
                <a:off x="1217022" y="5236419"/>
                <a:ext cx="9757955" cy="369332"/>
              </a:xfrm>
              <a:prstGeom prst="rect">
                <a:avLst/>
              </a:prstGeom>
              <a:blipFill>
                <a:blip r:embed="rId4"/>
                <a:stretch>
                  <a:fillRect l="-438" t="-14754"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4620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8D3D776-69EE-4E01-82FD-35758EE92696}"/>
              </a:ext>
            </a:extLst>
          </p:cNvPr>
          <p:cNvSpPr/>
          <p:nvPr/>
        </p:nvSpPr>
        <p:spPr>
          <a:xfrm>
            <a:off x="343317" y="342108"/>
            <a:ext cx="4499117" cy="584775"/>
          </a:xfrm>
          <a:prstGeom prst="rect">
            <a:avLst/>
          </a:prstGeom>
        </p:spPr>
        <p:txBody>
          <a:bodyPr wrap="none">
            <a:spAutoFit/>
          </a:bodyPr>
          <a:lstStyle/>
          <a:p>
            <a:r>
              <a:rPr lang="zh-CN" altLang="en-US" sz="3200" b="1" dirty="0"/>
              <a:t>逐步理解 </a:t>
            </a:r>
            <a:r>
              <a:rPr lang="en-US" altLang="zh-CN" sz="3200" b="1" dirty="0"/>
              <a:t>LSTM</a:t>
            </a:r>
            <a:r>
              <a:rPr lang="zh-CN" altLang="en-US" sz="3200" b="1" dirty="0"/>
              <a:t>之遗忘门</a:t>
            </a:r>
          </a:p>
        </p:txBody>
      </p:sp>
      <p:pic>
        <p:nvPicPr>
          <p:cNvPr id="4" name="图片 3">
            <a:extLst>
              <a:ext uri="{FF2B5EF4-FFF2-40B4-BE49-F238E27FC236}">
                <a16:creationId xmlns:a16="http://schemas.microsoft.com/office/drawing/2014/main" id="{ACEB38EC-AB36-49C7-97B7-A84C6E8B6386}"/>
              </a:ext>
            </a:extLst>
          </p:cNvPr>
          <p:cNvPicPr>
            <a:picLocks noChangeAspect="1"/>
          </p:cNvPicPr>
          <p:nvPr/>
        </p:nvPicPr>
        <p:blipFill>
          <a:blip r:embed="rId3"/>
          <a:stretch>
            <a:fillRect/>
          </a:stretch>
        </p:blipFill>
        <p:spPr>
          <a:xfrm>
            <a:off x="2423905" y="1736035"/>
            <a:ext cx="7570908" cy="2941775"/>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0CA6713-8C0E-4B04-A9B3-CFF590126A29}"/>
                  </a:ext>
                </a:extLst>
              </p:cNvPr>
              <p:cNvSpPr/>
              <p:nvPr/>
            </p:nvSpPr>
            <p:spPr>
              <a:xfrm>
                <a:off x="1768932" y="4752633"/>
                <a:ext cx="8264434" cy="369332"/>
              </a:xfrm>
              <a:prstGeom prst="rect">
                <a:avLst/>
              </a:prstGeom>
            </p:spPr>
            <p:txBody>
              <a:bodyPr wrap="square">
                <a:spAutoFit/>
              </a:bodyPr>
              <a:lstStyle/>
              <a:p>
                <a:pPr marL="285750" indent="-285750">
                  <a:buFont typeface="Arial" panose="020B0604020202020204" pitchFamily="34" charset="0"/>
                  <a:buChar char="•"/>
                </a:pPr>
                <a:r>
                  <a:rPr lang="en-US" altLang="zh-CN" dirty="0"/>
                  <a:t>LSTM</a:t>
                </a:r>
                <a:r>
                  <a:rPr lang="zh-CN" altLang="en-US" dirty="0"/>
                  <a:t>每一个单元中都有一个“遗忘门”，用来控制遗忘掉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dirty="0"/>
                  <a:t>。</a:t>
                </a:r>
                <a:endParaRPr lang="en-US" altLang="zh-CN" dirty="0"/>
              </a:p>
            </p:txBody>
          </p:sp>
        </mc:Choice>
        <mc:Fallback xmlns="">
          <p:sp>
            <p:nvSpPr>
              <p:cNvPr id="17" name="矩形 16">
                <a:extLst>
                  <a:ext uri="{FF2B5EF4-FFF2-40B4-BE49-F238E27FC236}">
                    <a16:creationId xmlns:a16="http://schemas.microsoft.com/office/drawing/2014/main" id="{10CA6713-8C0E-4B04-A9B3-CFF590126A29}"/>
                  </a:ext>
                </a:extLst>
              </p:cNvPr>
              <p:cNvSpPr>
                <a:spLocks noRot="1" noChangeAspect="1" noMove="1" noResize="1" noEditPoints="1" noAdjustHandles="1" noChangeArrowheads="1" noChangeShapeType="1" noTextEdit="1"/>
              </p:cNvSpPr>
              <p:nvPr/>
            </p:nvSpPr>
            <p:spPr>
              <a:xfrm>
                <a:off x="1768932" y="4752633"/>
                <a:ext cx="8264434" cy="369332"/>
              </a:xfrm>
              <a:prstGeom prst="rect">
                <a:avLst/>
              </a:prstGeom>
              <a:blipFill>
                <a:blip r:embed="rId4"/>
                <a:stretch>
                  <a:fillRect l="-442"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CECE8D75-2FF1-4980-B1B9-623FD6DDA7C6}"/>
                  </a:ext>
                </a:extLst>
              </p:cNvPr>
              <p:cNvSpPr/>
              <p:nvPr/>
            </p:nvSpPr>
            <p:spPr>
              <a:xfrm>
                <a:off x="1768932" y="5302296"/>
                <a:ext cx="10345783" cy="369332"/>
              </a:xfrm>
              <a:prstGeom prst="rect">
                <a:avLst/>
              </a:prstGeom>
            </p:spPr>
            <p:txBody>
              <a:bodyPr wrap="square">
                <a:spAutoFit/>
              </a:bodyPr>
              <a:lstStyle/>
              <a:p>
                <a:pPr marL="285750" indent="-285750">
                  <a:buFont typeface="Arial" panose="020B0604020202020204" pitchFamily="34" charset="0"/>
                  <a:buChar char="•"/>
                </a:pPr>
                <a:r>
                  <a:rPr lang="zh-CN" altLang="en-US" dirty="0"/>
                  <a:t>遗忘门输入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 </m:t>
                    </m:r>
                  </m:oMath>
                </a14:m>
                <a:r>
                  <a:rPr lang="zh-CN" altLang="en-US" dirty="0"/>
                  <a:t>，经过</a:t>
                </a:r>
                <a:r>
                  <a:rPr lang="en-US" altLang="zh-CN" dirty="0" err="1"/>
                  <a:t>sigmod</a:t>
                </a:r>
                <a:r>
                  <a:rPr lang="zh-CN" altLang="en-US" dirty="0"/>
                  <a:t>函数，它的输出矩阵</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𝑡</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和</m:t>
                        </m:r>
                        <m:r>
                          <a:rPr lang="en-US" altLang="zh-CN" i="1">
                            <a:latin typeface="Cambria Math" panose="02040503050406030204" pitchFamily="18" charset="0"/>
                          </a:rPr>
                          <m:t>𝐶</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dirty="0"/>
                  <a:t>同大小，数值在</a:t>
                </a:r>
                <a:r>
                  <a:rPr lang="en-US" altLang="zh-CN" dirty="0"/>
                  <a:t>0~1</a:t>
                </a:r>
                <a:r>
                  <a:rPr lang="zh-CN" altLang="en-US" dirty="0"/>
                  <a:t>之间。</a:t>
                </a:r>
                <a:endParaRPr lang="en-US" altLang="zh-CN" dirty="0"/>
              </a:p>
            </p:txBody>
          </p:sp>
        </mc:Choice>
        <mc:Fallback xmlns="">
          <p:sp>
            <p:nvSpPr>
              <p:cNvPr id="18" name="矩形 17">
                <a:extLst>
                  <a:ext uri="{FF2B5EF4-FFF2-40B4-BE49-F238E27FC236}">
                    <a16:creationId xmlns:a16="http://schemas.microsoft.com/office/drawing/2014/main" id="{CECE8D75-2FF1-4980-B1B9-623FD6DDA7C6}"/>
                  </a:ext>
                </a:extLst>
              </p:cNvPr>
              <p:cNvSpPr>
                <a:spLocks noRot="1" noChangeAspect="1" noMove="1" noResize="1" noEditPoints="1" noAdjustHandles="1" noChangeArrowheads="1" noChangeShapeType="1" noTextEdit="1"/>
              </p:cNvSpPr>
              <p:nvPr/>
            </p:nvSpPr>
            <p:spPr>
              <a:xfrm>
                <a:off x="1768932" y="5302296"/>
                <a:ext cx="10345783" cy="369332"/>
              </a:xfrm>
              <a:prstGeom prst="rect">
                <a:avLst/>
              </a:prstGeom>
              <a:blipFill>
                <a:blip r:embed="rId5"/>
                <a:stretch>
                  <a:fillRect l="-354"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58DE378-A539-4B6F-9553-09A2F2C4F1D3}"/>
                  </a:ext>
                </a:extLst>
              </p:cNvPr>
              <p:cNvSpPr/>
              <p:nvPr/>
            </p:nvSpPr>
            <p:spPr>
              <a:xfrm>
                <a:off x="1768932" y="5949921"/>
                <a:ext cx="7662451" cy="369332"/>
              </a:xfrm>
              <a:prstGeom prst="rect">
                <a:avLst/>
              </a:prstGeom>
            </p:spPr>
            <p:txBody>
              <a:bodyPr wrap="square">
                <a:spAutoFit/>
              </a:bodyPr>
              <a:lstStyle/>
              <a:p>
                <a:pPr marL="285750" indent="-285750">
                  <a:buFont typeface="Arial" panose="020B0604020202020204" pitchFamily="34" charset="0"/>
                  <a:buChar char="•"/>
                </a:pPr>
                <a:r>
                  <a:rPr lang="zh-CN" altLang="en-US" dirty="0"/>
                  <a:t>最终</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𝑡</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和</m:t>
                        </m:r>
                        <m:r>
                          <a:rPr lang="en-US" altLang="zh-CN" i="1">
                            <a:latin typeface="Cambria Math" panose="02040503050406030204" pitchFamily="18" charset="0"/>
                          </a:rPr>
                          <m:t>𝐶</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dirty="0"/>
                  <a:t>点乘决定遗忘哪些东西。接近</a:t>
                </a:r>
                <a:r>
                  <a:rPr lang="en-US" altLang="zh-CN" dirty="0"/>
                  <a:t>0</a:t>
                </a:r>
                <a:r>
                  <a:rPr lang="zh-CN" altLang="en-US" dirty="0"/>
                  <a:t>忘掉，接近</a:t>
                </a:r>
                <a:r>
                  <a:rPr lang="en-US" altLang="zh-CN" dirty="0"/>
                  <a:t>1</a:t>
                </a:r>
                <a:r>
                  <a:rPr lang="zh-CN" altLang="en-US" dirty="0"/>
                  <a:t>保留。</a:t>
                </a:r>
                <a:endParaRPr lang="en-US" altLang="zh-CN" dirty="0"/>
              </a:p>
            </p:txBody>
          </p:sp>
        </mc:Choice>
        <mc:Fallback xmlns="">
          <p:sp>
            <p:nvSpPr>
              <p:cNvPr id="19" name="矩形 18">
                <a:extLst>
                  <a:ext uri="{FF2B5EF4-FFF2-40B4-BE49-F238E27FC236}">
                    <a16:creationId xmlns:a16="http://schemas.microsoft.com/office/drawing/2014/main" id="{E58DE378-A539-4B6F-9553-09A2F2C4F1D3}"/>
                  </a:ext>
                </a:extLst>
              </p:cNvPr>
              <p:cNvSpPr>
                <a:spLocks noRot="1" noChangeAspect="1" noMove="1" noResize="1" noEditPoints="1" noAdjustHandles="1" noChangeArrowheads="1" noChangeShapeType="1" noTextEdit="1"/>
              </p:cNvSpPr>
              <p:nvPr/>
            </p:nvSpPr>
            <p:spPr>
              <a:xfrm>
                <a:off x="1768932" y="5949921"/>
                <a:ext cx="7662451" cy="369332"/>
              </a:xfrm>
              <a:prstGeom prst="rect">
                <a:avLst/>
              </a:prstGeom>
              <a:blipFill>
                <a:blip r:embed="rId6"/>
                <a:stretch>
                  <a:fillRect l="-477" t="-13115"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6145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41A44B-7032-4DD3-B414-64E9CF32E174}"/>
              </a:ext>
            </a:extLst>
          </p:cNvPr>
          <p:cNvPicPr>
            <a:picLocks noChangeAspect="1"/>
          </p:cNvPicPr>
          <p:nvPr/>
        </p:nvPicPr>
        <p:blipFill>
          <a:blip r:embed="rId2"/>
          <a:stretch>
            <a:fillRect/>
          </a:stretch>
        </p:blipFill>
        <p:spPr>
          <a:xfrm>
            <a:off x="2390503" y="1460574"/>
            <a:ext cx="7151251" cy="2654481"/>
          </a:xfrm>
          <a:prstGeom prst="rect">
            <a:avLst/>
          </a:prstGeom>
        </p:spPr>
      </p:pic>
      <p:sp>
        <p:nvSpPr>
          <p:cNvPr id="4" name="矩形 3">
            <a:extLst>
              <a:ext uri="{FF2B5EF4-FFF2-40B4-BE49-F238E27FC236}">
                <a16:creationId xmlns:a16="http://schemas.microsoft.com/office/drawing/2014/main" id="{B8D73CE6-F790-4334-9438-DFCEFC94C74C}"/>
              </a:ext>
            </a:extLst>
          </p:cNvPr>
          <p:cNvSpPr/>
          <p:nvPr/>
        </p:nvSpPr>
        <p:spPr>
          <a:xfrm>
            <a:off x="343317" y="342108"/>
            <a:ext cx="4499117" cy="584775"/>
          </a:xfrm>
          <a:prstGeom prst="rect">
            <a:avLst/>
          </a:prstGeom>
        </p:spPr>
        <p:txBody>
          <a:bodyPr wrap="none">
            <a:spAutoFit/>
          </a:bodyPr>
          <a:lstStyle/>
          <a:p>
            <a:r>
              <a:rPr lang="zh-CN" altLang="en-US" sz="3200" b="1" dirty="0"/>
              <a:t>逐步理解 </a:t>
            </a:r>
            <a:r>
              <a:rPr lang="en-US" altLang="zh-CN" sz="3200" b="1" dirty="0"/>
              <a:t>LSTM</a:t>
            </a:r>
            <a:r>
              <a:rPr lang="zh-CN" altLang="en-US" sz="3200" b="1" dirty="0"/>
              <a:t>之输入门</a:t>
            </a:r>
          </a:p>
        </p:txBody>
      </p:sp>
      <p:sp>
        <p:nvSpPr>
          <p:cNvPr id="8" name="文本框 7">
            <a:extLst>
              <a:ext uri="{FF2B5EF4-FFF2-40B4-BE49-F238E27FC236}">
                <a16:creationId xmlns:a16="http://schemas.microsoft.com/office/drawing/2014/main" id="{C8337A06-6800-404A-B475-A99F7E1716E6}"/>
              </a:ext>
            </a:extLst>
          </p:cNvPr>
          <p:cNvSpPr txBox="1"/>
          <p:nvPr/>
        </p:nvSpPr>
        <p:spPr>
          <a:xfrm>
            <a:off x="2390503" y="4707501"/>
            <a:ext cx="641386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LSTM</a:t>
            </a:r>
            <a:r>
              <a:rPr lang="zh-CN" altLang="en-US" dirty="0"/>
              <a:t>还需要记住东西，所以有了图示“记忆门”。</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B37F178-BBB0-48FC-AA09-87FE28D7B958}"/>
                  </a:ext>
                </a:extLst>
              </p:cNvPr>
              <p:cNvSpPr txBox="1"/>
              <p:nvPr/>
            </p:nvSpPr>
            <p:spPr>
              <a:xfrm>
                <a:off x="2390503" y="5212760"/>
                <a:ext cx="521208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记忆门输入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a14:m>
                <a:r>
                  <a:rPr lang="zh-CN" altLang="en-US" dirty="0"/>
                  <a:t>，输出两项：</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𝑡</m:t>
                        </m:r>
                      </m:sub>
                    </m:sSub>
                  </m:oMath>
                </a14:m>
                <a:r>
                  <a:rPr lang="zh-CN" altLang="en-US" dirty="0"/>
                  <a:t>和</a:t>
                </a:r>
                <a:r>
                  <a:rPr lang="en-US" altLang="zh-CN" dirty="0"/>
                  <a:t> </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𝑡</m:t>
                        </m:r>
                      </m:sub>
                      <m:sup>
                        <m:r>
                          <a:rPr lang="en-US" altLang="zh-CN" i="1" dirty="0">
                            <a:latin typeface="Cambria Math" panose="02040503050406030204" pitchFamily="18" charset="0"/>
                          </a:rPr>
                          <m:t>~</m:t>
                        </m:r>
                      </m:sup>
                    </m:sSubSup>
                  </m:oMath>
                </a14:m>
                <a:endParaRPr lang="zh-CN" altLang="en-US" dirty="0"/>
              </a:p>
            </p:txBody>
          </p:sp>
        </mc:Choice>
        <mc:Fallback xmlns="">
          <p:sp>
            <p:nvSpPr>
              <p:cNvPr id="10" name="文本框 9">
                <a:extLst>
                  <a:ext uri="{FF2B5EF4-FFF2-40B4-BE49-F238E27FC236}">
                    <a16:creationId xmlns:a16="http://schemas.microsoft.com/office/drawing/2014/main" id="{AB37F178-BBB0-48FC-AA09-87FE28D7B958}"/>
                  </a:ext>
                </a:extLst>
              </p:cNvPr>
              <p:cNvSpPr txBox="1">
                <a:spLocks noRot="1" noChangeAspect="1" noMove="1" noResize="1" noEditPoints="1" noAdjustHandles="1" noChangeArrowheads="1" noChangeShapeType="1" noTextEdit="1"/>
              </p:cNvSpPr>
              <p:nvPr/>
            </p:nvSpPr>
            <p:spPr>
              <a:xfrm>
                <a:off x="2390503" y="5212760"/>
                <a:ext cx="5212080" cy="369332"/>
              </a:xfrm>
              <a:prstGeom prst="rect">
                <a:avLst/>
              </a:prstGeom>
              <a:blipFill>
                <a:blip r:embed="rId3"/>
                <a:stretch>
                  <a:fillRect l="-702"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84AC70B-CF42-4030-98E4-D3E391231C72}"/>
                  </a:ext>
                </a:extLst>
              </p:cNvPr>
              <p:cNvSpPr txBox="1"/>
              <p:nvPr/>
            </p:nvSpPr>
            <p:spPr>
              <a:xfrm>
                <a:off x="2390503" y="5826034"/>
                <a:ext cx="561702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最终要记住的内容是：</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𝑡</m:t>
                        </m:r>
                      </m:sub>
                    </m:sSub>
                    <m:r>
                      <a:rPr lang="zh-CN" altLang="en-US" b="0" i="1" smtClean="0">
                        <a:latin typeface="Cambria Math" panose="02040503050406030204" pitchFamily="18" charset="0"/>
                      </a:rPr>
                      <m:t>和</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𝐶</m:t>
                        </m:r>
                      </m:e>
                      <m:sub>
                        <m:r>
                          <a:rPr lang="en-US" altLang="zh-CN" i="1" dirty="0">
                            <a:latin typeface="Cambria Math" panose="02040503050406030204" pitchFamily="18" charset="0"/>
                          </a:rPr>
                          <m:t>𝑡</m:t>
                        </m:r>
                      </m:sub>
                      <m:sup>
                        <m:r>
                          <a:rPr lang="en-US" altLang="zh-CN" i="1" dirty="0">
                            <a:latin typeface="Cambria Math" panose="02040503050406030204" pitchFamily="18" charset="0"/>
                          </a:rPr>
                          <m:t>~</m:t>
                        </m:r>
                      </m:sup>
                    </m:sSubSup>
                  </m:oMath>
                </a14:m>
                <a:r>
                  <a:rPr lang="zh-CN" altLang="en-US" dirty="0"/>
                  <a:t>的逐点相乘</a:t>
                </a:r>
              </a:p>
            </p:txBody>
          </p:sp>
        </mc:Choice>
        <mc:Fallback xmlns="">
          <p:sp>
            <p:nvSpPr>
              <p:cNvPr id="11" name="文本框 10">
                <a:extLst>
                  <a:ext uri="{FF2B5EF4-FFF2-40B4-BE49-F238E27FC236}">
                    <a16:creationId xmlns:a16="http://schemas.microsoft.com/office/drawing/2014/main" id="{684AC70B-CF42-4030-98E4-D3E391231C72}"/>
                  </a:ext>
                </a:extLst>
              </p:cNvPr>
              <p:cNvSpPr txBox="1">
                <a:spLocks noRot="1" noChangeAspect="1" noMove="1" noResize="1" noEditPoints="1" noAdjustHandles="1" noChangeArrowheads="1" noChangeShapeType="1" noTextEdit="1"/>
              </p:cNvSpPr>
              <p:nvPr/>
            </p:nvSpPr>
            <p:spPr>
              <a:xfrm>
                <a:off x="2390503" y="5826034"/>
                <a:ext cx="5617029" cy="369332"/>
              </a:xfrm>
              <a:prstGeom prst="rect">
                <a:avLst/>
              </a:prstGeom>
              <a:blipFill>
                <a:blip r:embed="rId4"/>
                <a:stretch>
                  <a:fillRect l="-651" t="-15000"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889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BE8B0E-ED23-4C6C-9608-645963D8BFC5}"/>
              </a:ext>
            </a:extLst>
          </p:cNvPr>
          <p:cNvPicPr>
            <a:picLocks noChangeAspect="1"/>
          </p:cNvPicPr>
          <p:nvPr/>
        </p:nvPicPr>
        <p:blipFill>
          <a:blip r:embed="rId3"/>
          <a:stretch>
            <a:fillRect/>
          </a:stretch>
        </p:blipFill>
        <p:spPr>
          <a:xfrm>
            <a:off x="2952750" y="2147887"/>
            <a:ext cx="6286500" cy="2562225"/>
          </a:xfrm>
          <a:prstGeom prst="rect">
            <a:avLst/>
          </a:prstGeom>
        </p:spPr>
      </p:pic>
      <p:sp>
        <p:nvSpPr>
          <p:cNvPr id="3" name="矩形 2">
            <a:extLst>
              <a:ext uri="{FF2B5EF4-FFF2-40B4-BE49-F238E27FC236}">
                <a16:creationId xmlns:a16="http://schemas.microsoft.com/office/drawing/2014/main" id="{346728C9-3EFA-4474-B02D-24B66383448F}"/>
              </a:ext>
            </a:extLst>
          </p:cNvPr>
          <p:cNvSpPr/>
          <p:nvPr/>
        </p:nvSpPr>
        <p:spPr>
          <a:xfrm>
            <a:off x="343317" y="342108"/>
            <a:ext cx="2851230" cy="584775"/>
          </a:xfrm>
          <a:prstGeom prst="rect">
            <a:avLst/>
          </a:prstGeom>
        </p:spPr>
        <p:txBody>
          <a:bodyPr wrap="none">
            <a:spAutoFit/>
          </a:bodyPr>
          <a:lstStyle/>
          <a:p>
            <a:r>
              <a:rPr lang="zh-CN" altLang="en-US" sz="3200" b="1" dirty="0"/>
              <a:t>逐步理解 </a:t>
            </a:r>
            <a:r>
              <a:rPr lang="en-US" altLang="zh-CN" sz="3200" b="1" dirty="0"/>
              <a:t>LSTM</a:t>
            </a:r>
            <a:endParaRPr lang="zh-CN" altLang="en-US" sz="3200" b="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7C51902-0B49-410D-998B-211DD908DF79}"/>
                  </a:ext>
                </a:extLst>
              </p:cNvPr>
              <p:cNvSpPr txBox="1"/>
              <p:nvPr/>
            </p:nvSpPr>
            <p:spPr>
              <a:xfrm>
                <a:off x="2717074" y="5003074"/>
                <a:ext cx="4558937"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遗忘门与记忆门的结果就是</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𝑡</m:t>
                        </m:r>
                      </m:sub>
                    </m:sSub>
                  </m:oMath>
                </a14:m>
                <a:endParaRPr lang="zh-CN" altLang="en-US" dirty="0"/>
              </a:p>
            </p:txBody>
          </p:sp>
        </mc:Choice>
        <mc:Fallback xmlns="">
          <p:sp>
            <p:nvSpPr>
              <p:cNvPr id="5" name="文本框 4">
                <a:extLst>
                  <a:ext uri="{FF2B5EF4-FFF2-40B4-BE49-F238E27FC236}">
                    <a16:creationId xmlns:a16="http://schemas.microsoft.com/office/drawing/2014/main" id="{87C51902-0B49-410D-998B-211DD908DF79}"/>
                  </a:ext>
                </a:extLst>
              </p:cNvPr>
              <p:cNvSpPr txBox="1">
                <a:spLocks noRot="1" noChangeAspect="1" noMove="1" noResize="1" noEditPoints="1" noAdjustHandles="1" noChangeArrowheads="1" noChangeShapeType="1" noTextEdit="1"/>
              </p:cNvSpPr>
              <p:nvPr/>
            </p:nvSpPr>
            <p:spPr>
              <a:xfrm>
                <a:off x="2717074" y="5003074"/>
                <a:ext cx="4558937" cy="369332"/>
              </a:xfrm>
              <a:prstGeom prst="rect">
                <a:avLst/>
              </a:prstGeom>
              <a:blipFill>
                <a:blip r:embed="rId4"/>
                <a:stretch>
                  <a:fillRect l="-936" t="-15000"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0283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36563D9-4835-4365-88E4-CAC85233D05A}"/>
              </a:ext>
            </a:extLst>
          </p:cNvPr>
          <p:cNvPicPr>
            <a:picLocks noChangeAspect="1"/>
          </p:cNvPicPr>
          <p:nvPr/>
        </p:nvPicPr>
        <p:blipFill>
          <a:blip r:embed="rId2"/>
          <a:stretch>
            <a:fillRect/>
          </a:stretch>
        </p:blipFill>
        <p:spPr>
          <a:xfrm>
            <a:off x="2747962" y="1410244"/>
            <a:ext cx="6696075" cy="2705100"/>
          </a:xfrm>
          <a:prstGeom prst="rect">
            <a:avLst/>
          </a:prstGeom>
        </p:spPr>
      </p:pic>
      <p:sp>
        <p:nvSpPr>
          <p:cNvPr id="4" name="矩形 3">
            <a:extLst>
              <a:ext uri="{FF2B5EF4-FFF2-40B4-BE49-F238E27FC236}">
                <a16:creationId xmlns:a16="http://schemas.microsoft.com/office/drawing/2014/main" id="{656FE442-7164-435C-8FB8-5BD591D00547}"/>
              </a:ext>
            </a:extLst>
          </p:cNvPr>
          <p:cNvSpPr/>
          <p:nvPr/>
        </p:nvSpPr>
        <p:spPr>
          <a:xfrm>
            <a:off x="343317" y="342108"/>
            <a:ext cx="4499117" cy="584775"/>
          </a:xfrm>
          <a:prstGeom prst="rect">
            <a:avLst/>
          </a:prstGeom>
        </p:spPr>
        <p:txBody>
          <a:bodyPr wrap="none">
            <a:spAutoFit/>
          </a:bodyPr>
          <a:lstStyle/>
          <a:p>
            <a:r>
              <a:rPr lang="zh-CN" altLang="en-US" sz="3200" b="1" dirty="0"/>
              <a:t>逐步理解 </a:t>
            </a:r>
            <a:r>
              <a:rPr lang="en-US" altLang="zh-CN" sz="3200" b="1" dirty="0"/>
              <a:t>LSTM</a:t>
            </a:r>
            <a:r>
              <a:rPr lang="zh-CN" altLang="en-US" sz="3200" b="1" dirty="0"/>
              <a:t>之输出门</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4FE9C2D-4D10-437B-BE91-E3E98A167CB2}"/>
                  </a:ext>
                </a:extLst>
              </p:cNvPr>
              <p:cNvSpPr txBox="1"/>
              <p:nvPr/>
            </p:nvSpPr>
            <p:spPr>
              <a:xfrm>
                <a:off x="2964859" y="4354949"/>
                <a:ext cx="647917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输出门用于输出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t>。</a:t>
                </a:r>
              </a:p>
            </p:txBody>
          </p:sp>
        </mc:Choice>
        <mc:Fallback xmlns="">
          <p:sp>
            <p:nvSpPr>
              <p:cNvPr id="5" name="文本框 4">
                <a:extLst>
                  <a:ext uri="{FF2B5EF4-FFF2-40B4-BE49-F238E27FC236}">
                    <a16:creationId xmlns:a16="http://schemas.microsoft.com/office/drawing/2014/main" id="{24FE9C2D-4D10-437B-BE91-E3E98A167CB2}"/>
                  </a:ext>
                </a:extLst>
              </p:cNvPr>
              <p:cNvSpPr txBox="1">
                <a:spLocks noRot="1" noChangeAspect="1" noMove="1" noResize="1" noEditPoints="1" noAdjustHandles="1" noChangeArrowheads="1" noChangeShapeType="1" noTextEdit="1"/>
              </p:cNvSpPr>
              <p:nvPr/>
            </p:nvSpPr>
            <p:spPr>
              <a:xfrm>
                <a:off x="2964859" y="4354949"/>
                <a:ext cx="6479178" cy="369332"/>
              </a:xfrm>
              <a:prstGeom prst="rect">
                <a:avLst/>
              </a:prstGeom>
              <a:blipFill>
                <a:blip r:embed="rId3"/>
                <a:stretch>
                  <a:fillRect l="-564"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D35799C-5C4A-4D68-86F0-874901BE3580}"/>
                  </a:ext>
                </a:extLst>
              </p:cNvPr>
              <p:cNvSpPr txBox="1"/>
              <p:nvPr/>
            </p:nvSpPr>
            <p:spPr>
              <a:xfrm>
                <a:off x="2964859" y="4963886"/>
                <a:ext cx="397110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真正的输出门由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t>进行运算得到。</a:t>
                </a:r>
              </a:p>
            </p:txBody>
          </p:sp>
        </mc:Choice>
        <mc:Fallback xmlns="">
          <p:sp>
            <p:nvSpPr>
              <p:cNvPr id="6" name="文本框 5">
                <a:extLst>
                  <a:ext uri="{FF2B5EF4-FFF2-40B4-BE49-F238E27FC236}">
                    <a16:creationId xmlns:a16="http://schemas.microsoft.com/office/drawing/2014/main" id="{DD35799C-5C4A-4D68-86F0-874901BE3580}"/>
                  </a:ext>
                </a:extLst>
              </p:cNvPr>
              <p:cNvSpPr txBox="1">
                <a:spLocks noRot="1" noChangeAspect="1" noMove="1" noResize="1" noEditPoints="1" noAdjustHandles="1" noChangeArrowheads="1" noChangeShapeType="1" noTextEdit="1"/>
              </p:cNvSpPr>
              <p:nvPr/>
            </p:nvSpPr>
            <p:spPr>
              <a:xfrm>
                <a:off x="2964859" y="4963886"/>
                <a:ext cx="3971108" cy="369332"/>
              </a:xfrm>
              <a:prstGeom prst="rect">
                <a:avLst/>
              </a:prstGeom>
              <a:blipFill>
                <a:blip r:embed="rId4"/>
                <a:stretch>
                  <a:fillRect l="-920"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66188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00EDA95-91FE-4F28-8391-257C40D12AEC}"/>
              </a:ext>
            </a:extLst>
          </p:cNvPr>
          <p:cNvCxnSpPr/>
          <p:nvPr/>
        </p:nvCxnSpPr>
        <p:spPr>
          <a:xfrm flipV="1">
            <a:off x="1055398" y="3569670"/>
            <a:ext cx="9468000" cy="0"/>
          </a:xfrm>
          <a:prstGeom prst="line">
            <a:avLst/>
          </a:prstGeom>
          <a:ln w="38100"/>
          <a:effectLst>
            <a:innerShdw blurRad="63500" dist="50800" dir="13500000">
              <a:prstClr val="black">
                <a:alpha val="50000"/>
              </a:prstClr>
            </a:innerShdw>
          </a:effectLst>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CE804196-5988-4F02-A408-6EC1155BD551}"/>
              </a:ext>
            </a:extLst>
          </p:cNvPr>
          <p:cNvSpPr/>
          <p:nvPr/>
        </p:nvSpPr>
        <p:spPr>
          <a:xfrm>
            <a:off x="3486411" y="2598003"/>
            <a:ext cx="5784337" cy="830997"/>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4800" b="1" dirty="0">
                <a:ln w="0"/>
                <a:solidFill>
                  <a:srgbClr val="70AD47">
                    <a:lumMod val="75000"/>
                  </a:srgbClr>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rPr>
              <a:t>Other RNN Variants</a:t>
            </a:r>
          </a:p>
        </p:txBody>
      </p:sp>
    </p:spTree>
    <p:extLst>
      <p:ext uri="{BB962C8B-B14F-4D97-AF65-F5344CB8AC3E}">
        <p14:creationId xmlns:p14="http://schemas.microsoft.com/office/powerpoint/2010/main" val="994906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876B5D-9B51-44CC-901E-8D34957C989B}"/>
              </a:ext>
            </a:extLst>
          </p:cNvPr>
          <p:cNvSpPr/>
          <p:nvPr/>
        </p:nvSpPr>
        <p:spPr>
          <a:xfrm>
            <a:off x="239883" y="409693"/>
            <a:ext cx="4816575" cy="584775"/>
          </a:xfrm>
          <a:prstGeom prst="rect">
            <a:avLst/>
          </a:prstGeom>
        </p:spPr>
        <p:txBody>
          <a:bodyPr wrap="none">
            <a:spAutoFit/>
          </a:bodyPr>
          <a:lstStyle/>
          <a:p>
            <a:r>
              <a:rPr lang="en-US" altLang="zh-CN" sz="3200" b="1" dirty="0"/>
              <a:t>GRU(Gated Recurrent Unit)</a:t>
            </a:r>
            <a:endParaRPr lang="zh-CN" altLang="en-US" sz="3200" b="1" dirty="0"/>
          </a:p>
        </p:txBody>
      </p:sp>
      <p:pic>
        <p:nvPicPr>
          <p:cNvPr id="3" name="图片 2">
            <a:extLst>
              <a:ext uri="{FF2B5EF4-FFF2-40B4-BE49-F238E27FC236}">
                <a16:creationId xmlns:a16="http://schemas.microsoft.com/office/drawing/2014/main" id="{110F1C1E-8003-4F63-A540-7ECCD27A7708}"/>
              </a:ext>
            </a:extLst>
          </p:cNvPr>
          <p:cNvPicPr>
            <a:picLocks noChangeAspect="1"/>
          </p:cNvPicPr>
          <p:nvPr/>
        </p:nvPicPr>
        <p:blipFill>
          <a:blip r:embed="rId3"/>
          <a:stretch>
            <a:fillRect/>
          </a:stretch>
        </p:blipFill>
        <p:spPr>
          <a:xfrm>
            <a:off x="1307877" y="1081268"/>
            <a:ext cx="9036314" cy="3443015"/>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E4096B5-9583-4B25-8650-6BA28D95124F}"/>
                  </a:ext>
                </a:extLst>
              </p:cNvPr>
              <p:cNvSpPr/>
              <p:nvPr/>
            </p:nvSpPr>
            <p:spPr>
              <a:xfrm>
                <a:off x="1014548" y="5280005"/>
                <a:ext cx="10162903" cy="646331"/>
              </a:xfrm>
              <a:prstGeom prst="rect">
                <a:avLst/>
              </a:prstGeom>
            </p:spPr>
            <p:txBody>
              <a:bodyPr wrap="square">
                <a:spAutoFit/>
              </a:bodyPr>
              <a:lstStyle/>
              <a:p>
                <a:pPr marL="285750" indent="-285750">
                  <a:buFont typeface="Arial" panose="020B0604020202020204" pitchFamily="34" charset="0"/>
                  <a:buChar char="•"/>
                </a:pPr>
                <a:r>
                  <a:rPr lang="zh-CN" altLang="en-US" dirty="0"/>
                  <a:t>它将忘记门和输入门合成了一个单一的 更新门。同样还混合了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𝑡</m:t>
                        </m:r>
                      </m:sub>
                    </m:sSub>
                  </m:oMath>
                </a14:m>
                <a:r>
                  <a:rPr lang="zh-CN" altLang="en-US" dirty="0"/>
                  <a:t>和</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𝑡</m:t>
                        </m:r>
                      </m:sub>
                    </m:sSub>
                  </m:oMath>
                </a14:m>
                <a:r>
                  <a:rPr lang="zh-CN" altLang="en-US" dirty="0"/>
                  <a:t>两个隐藏状态，和其他一些改动。</a:t>
                </a:r>
              </a:p>
            </p:txBody>
          </p:sp>
        </mc:Choice>
        <mc:Fallback xmlns="">
          <p:sp>
            <p:nvSpPr>
              <p:cNvPr id="4" name="矩形 3">
                <a:extLst>
                  <a:ext uri="{FF2B5EF4-FFF2-40B4-BE49-F238E27FC236}">
                    <a16:creationId xmlns:a16="http://schemas.microsoft.com/office/drawing/2014/main" id="{FE4096B5-9583-4B25-8650-6BA28D95124F}"/>
                  </a:ext>
                </a:extLst>
              </p:cNvPr>
              <p:cNvSpPr>
                <a:spLocks noRot="1" noChangeAspect="1" noMove="1" noResize="1" noEditPoints="1" noAdjustHandles="1" noChangeArrowheads="1" noChangeShapeType="1" noTextEdit="1"/>
              </p:cNvSpPr>
              <p:nvPr/>
            </p:nvSpPr>
            <p:spPr>
              <a:xfrm>
                <a:off x="1014548" y="5280005"/>
                <a:ext cx="10162903" cy="646331"/>
              </a:xfrm>
              <a:prstGeom prst="rect">
                <a:avLst/>
              </a:prstGeom>
              <a:blipFill>
                <a:blip r:embed="rId4"/>
                <a:stretch>
                  <a:fillRect l="-360" t="-7547" b="-1132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3730185-0386-4970-ACA9-8AA15A74FF18}"/>
              </a:ext>
            </a:extLst>
          </p:cNvPr>
          <p:cNvSpPr txBox="1"/>
          <p:nvPr/>
        </p:nvSpPr>
        <p:spPr>
          <a:xfrm>
            <a:off x="1071154" y="4611084"/>
            <a:ext cx="6257108"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GRU</a:t>
            </a:r>
            <a:r>
              <a:rPr lang="zh-CN" altLang="en-US" dirty="0"/>
              <a:t>是和</a:t>
            </a:r>
            <a:r>
              <a:rPr lang="en-US" altLang="zh-CN" dirty="0"/>
              <a:t>LSTM</a:t>
            </a:r>
            <a:r>
              <a:rPr lang="zh-CN" altLang="en-US" dirty="0"/>
              <a:t>功能几乎一样的另一种网络。</a:t>
            </a:r>
          </a:p>
        </p:txBody>
      </p:sp>
      <p:sp>
        <p:nvSpPr>
          <p:cNvPr id="8" name="矩形 7">
            <a:extLst>
              <a:ext uri="{FF2B5EF4-FFF2-40B4-BE49-F238E27FC236}">
                <a16:creationId xmlns:a16="http://schemas.microsoft.com/office/drawing/2014/main" id="{C1B362E3-AF2B-4146-8009-19079B75D3D9}"/>
              </a:ext>
            </a:extLst>
          </p:cNvPr>
          <p:cNvSpPr/>
          <p:nvPr/>
        </p:nvSpPr>
        <p:spPr>
          <a:xfrm>
            <a:off x="1014548" y="6113962"/>
            <a:ext cx="9622972" cy="369332"/>
          </a:xfrm>
          <a:prstGeom prst="rect">
            <a:avLst/>
          </a:prstGeom>
        </p:spPr>
        <p:txBody>
          <a:bodyPr wrap="square">
            <a:spAutoFit/>
          </a:bodyPr>
          <a:lstStyle/>
          <a:p>
            <a:pPr marL="285750" indent="-285750">
              <a:buFont typeface="Arial" panose="020B0604020202020204" pitchFamily="34" charset="0"/>
              <a:buChar char="•"/>
            </a:pPr>
            <a:r>
              <a:rPr lang="zh-CN" altLang="en-US" dirty="0"/>
              <a:t>最终的模型比标准的 </a:t>
            </a:r>
            <a:r>
              <a:rPr lang="en-US" altLang="zh-CN" dirty="0"/>
              <a:t>LSTM </a:t>
            </a:r>
            <a:r>
              <a:rPr lang="zh-CN" altLang="en-US" dirty="0"/>
              <a:t>模型要简单，也是非常流行的变体</a:t>
            </a:r>
          </a:p>
        </p:txBody>
      </p:sp>
    </p:spTree>
    <p:extLst>
      <p:ext uri="{BB962C8B-B14F-4D97-AF65-F5344CB8AC3E}">
        <p14:creationId xmlns:p14="http://schemas.microsoft.com/office/powerpoint/2010/main" val="28322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3B512D-37F4-4F5B-899B-70C1EB2645EA}"/>
              </a:ext>
            </a:extLst>
          </p:cNvPr>
          <p:cNvSpPr/>
          <p:nvPr/>
        </p:nvSpPr>
        <p:spPr>
          <a:xfrm>
            <a:off x="384564" y="266002"/>
            <a:ext cx="1808700" cy="584775"/>
          </a:xfrm>
          <a:prstGeom prst="rect">
            <a:avLst/>
          </a:prstGeom>
        </p:spPr>
        <p:txBody>
          <a:bodyPr wrap="none">
            <a:spAutoFit/>
          </a:bodyPr>
          <a:lstStyle/>
          <a:p>
            <a:r>
              <a:rPr lang="en-US" altLang="zh-CN" sz="3200" b="1" dirty="0"/>
              <a:t>Summary</a:t>
            </a:r>
            <a:endParaRPr lang="zh-CN" altLang="en-US" sz="3200" b="1" dirty="0"/>
          </a:p>
        </p:txBody>
      </p:sp>
      <p:sp>
        <p:nvSpPr>
          <p:cNvPr id="3" name="矩形 2">
            <a:extLst>
              <a:ext uri="{FF2B5EF4-FFF2-40B4-BE49-F238E27FC236}">
                <a16:creationId xmlns:a16="http://schemas.microsoft.com/office/drawing/2014/main" id="{02EA5CFC-A43E-47FE-9639-44B0F434A71C}"/>
              </a:ext>
            </a:extLst>
          </p:cNvPr>
          <p:cNvSpPr/>
          <p:nvPr/>
        </p:nvSpPr>
        <p:spPr>
          <a:xfrm>
            <a:off x="409303" y="1420394"/>
            <a:ext cx="11782697" cy="4524315"/>
          </a:xfrm>
          <a:prstGeom prst="rect">
            <a:avLst/>
          </a:prstGeom>
        </p:spPr>
        <p:txBody>
          <a:bodyPr wrap="square">
            <a:spAutoFit/>
          </a:bodyPr>
          <a:lstStyle/>
          <a:p>
            <a:pPr marL="342900" indent="-342900">
              <a:buFont typeface="Arial" panose="020B0604020202020204" pitchFamily="34" charset="0"/>
              <a:buChar char="•"/>
            </a:pPr>
            <a:r>
              <a:rPr lang="en-US" altLang="zh-CN" sz="2400" dirty="0"/>
              <a:t>RNNs allow a lot of flexibility in architecture design</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 Vanilla RNNs are simple but don’t work very well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Common to use LSTM or GRU: their additive interactions improve gradient flow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 Backward flow of gradients in RNN can explode or vanish. Exploding is controlled with gradient clipping. Vanishing is controlled with additive interactions (LSTM)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Better/simpler architectures are a hot topic of current research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Better understanding (both theoretical and empirical) is needed</a:t>
            </a:r>
            <a:endParaRPr lang="zh-CN" altLang="en-US" sz="2400" dirty="0"/>
          </a:p>
        </p:txBody>
      </p:sp>
    </p:spTree>
    <p:extLst>
      <p:ext uri="{BB962C8B-B14F-4D97-AF65-F5344CB8AC3E}">
        <p14:creationId xmlns:p14="http://schemas.microsoft.com/office/powerpoint/2010/main" val="25482553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3933453"/>
            <a:ext cx="12192000" cy="830997"/>
          </a:xfrm>
          <a:prstGeom prst="rect">
            <a:avLst/>
          </a:prstGeom>
          <a:noFill/>
        </p:spPr>
        <p:txBody>
          <a:bodyPr wrap="square" rtlCol="0">
            <a:spAutoFit/>
          </a:bodyPr>
          <a:lstStyle/>
          <a:p>
            <a:pPr algn="ctr"/>
            <a:r>
              <a:rPr lang="en-US" altLang="zh-CN" sz="2400" dirty="0">
                <a:latin typeface="Dotum" panose="020B0600000101010101" pitchFamily="34" charset="-127"/>
                <a:ea typeface="Dotum" panose="020B0600000101010101" pitchFamily="34" charset="-127"/>
              </a:rPr>
              <a:t>Machine Perception and Interaction Group (</a:t>
            </a:r>
            <a:r>
              <a:rPr lang="en-US" altLang="zh-CN" sz="2400" b="1" dirty="0">
                <a:solidFill>
                  <a:srgbClr val="7030A0"/>
                </a:solidFill>
                <a:latin typeface="Dotum" panose="020B0600000101010101" pitchFamily="34" charset="-127"/>
                <a:ea typeface="Dotum" panose="020B0600000101010101" pitchFamily="34" charset="-127"/>
              </a:rPr>
              <a:t>MPIG</a:t>
            </a:r>
            <a:r>
              <a:rPr lang="en-US" altLang="zh-CN" sz="2400" dirty="0">
                <a:latin typeface="Dotum" panose="020B0600000101010101" pitchFamily="34" charset="-127"/>
                <a:ea typeface="Dotum" panose="020B0600000101010101" pitchFamily="34" charset="-127"/>
              </a:rPr>
              <a:t>)</a:t>
            </a:r>
          </a:p>
          <a:p>
            <a:pPr algn="ctr"/>
            <a:r>
              <a:rPr lang="en-US" altLang="zh-CN" sz="2400" dirty="0">
                <a:latin typeface="Dotum" panose="020B0600000101010101" pitchFamily="34" charset="-127"/>
                <a:ea typeface="Dotum" panose="020B0600000101010101" pitchFamily="34" charset="-127"/>
              </a:rPr>
              <a:t>www.mpig.com.cn</a:t>
            </a:r>
            <a:endParaRPr lang="zh-CN" altLang="en-US" sz="2400" dirty="0">
              <a:latin typeface="Dotum" panose="020B0600000101010101" pitchFamily="34" charset="-127"/>
              <a:ea typeface="Dotum" panose="020B0600000101010101" pitchFamily="34" charset="-127"/>
            </a:endParaRPr>
          </a:p>
        </p:txBody>
      </p:sp>
      <p:sp>
        <p:nvSpPr>
          <p:cNvPr id="6" name="文本框 5"/>
          <p:cNvSpPr txBox="1"/>
          <p:nvPr/>
        </p:nvSpPr>
        <p:spPr>
          <a:xfrm>
            <a:off x="4562302" y="4764450"/>
            <a:ext cx="2987040" cy="400110"/>
          </a:xfrm>
          <a:prstGeom prst="rect">
            <a:avLst/>
          </a:prstGeom>
          <a:noFill/>
        </p:spPr>
        <p:txBody>
          <a:bodyPr wrap="square" rtlCol="0">
            <a:spAutoFit/>
          </a:bodyPr>
          <a:lstStyle/>
          <a:p>
            <a:pPr algn="ctr"/>
            <a:r>
              <a:rPr lang="en-US" altLang="zh-CN" sz="2000" dirty="0">
                <a:solidFill>
                  <a:srgbClr val="00B050"/>
                </a:solidFill>
              </a:rPr>
              <a:t>yhh@mpig.com.cn</a:t>
            </a:r>
            <a:r>
              <a:rPr lang="en-US" altLang="zh-CN" sz="2000" dirty="0">
                <a:solidFill>
                  <a:srgbClr val="FFC000"/>
                </a:solidFill>
              </a:rPr>
              <a:t> </a:t>
            </a:r>
            <a:endParaRPr lang="zh-CN" altLang="en-US" sz="2000" dirty="0">
              <a:solidFill>
                <a:srgbClr val="FFC000"/>
              </a:solidFill>
            </a:endParaRPr>
          </a:p>
        </p:txBody>
      </p:sp>
      <p:sp>
        <p:nvSpPr>
          <p:cNvPr id="7" name="文本框 6"/>
          <p:cNvSpPr txBox="1"/>
          <p:nvPr/>
        </p:nvSpPr>
        <p:spPr>
          <a:xfrm>
            <a:off x="40178" y="1098603"/>
            <a:ext cx="12111644" cy="1200329"/>
          </a:xfrm>
          <a:prstGeom prst="rect">
            <a:avLst/>
          </a:prstGeom>
          <a:noFill/>
        </p:spPr>
        <p:txBody>
          <a:bodyPr wrap="square" rtlCol="0">
            <a:spAutoFit/>
          </a:bodyPr>
          <a:lstStyle/>
          <a:p>
            <a:pPr algn="ctr"/>
            <a:r>
              <a:rPr lang="en-US" altLang="zh-CN" sz="7200" b="1" dirty="0">
                <a:latin typeface="Microsoft JhengHei UI" panose="020B0604030504040204" pitchFamily="34" charset="-120"/>
                <a:ea typeface="Microsoft JhengHei UI" panose="020B0604030504040204" pitchFamily="34" charset="-120"/>
              </a:rPr>
              <a:t>Thanks</a:t>
            </a:r>
            <a:endParaRPr lang="zh-CN" altLang="en-US" sz="7200" b="1" dirty="0">
              <a:latin typeface="Microsoft JhengHei UI" panose="020B0604030504040204" pitchFamily="34" charset="-120"/>
              <a:ea typeface="Microsoft JhengHei UI" panose="020B0604030504040204" pitchFamily="34" charset="-12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483" y="4570009"/>
            <a:ext cx="2287991" cy="2287991"/>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3308" y="5784948"/>
            <a:ext cx="546175" cy="546175"/>
          </a:xfrm>
          <a:prstGeom prst="rect">
            <a:avLst/>
          </a:prstGeom>
        </p:spPr>
      </p:pic>
      <p:sp>
        <p:nvSpPr>
          <p:cNvPr id="10" name="文本框 9"/>
          <p:cNvSpPr txBox="1"/>
          <p:nvPr/>
        </p:nvSpPr>
        <p:spPr>
          <a:xfrm>
            <a:off x="8913675" y="6244413"/>
            <a:ext cx="920572" cy="492443"/>
          </a:xfrm>
          <a:prstGeom prst="rect">
            <a:avLst/>
          </a:prstGeom>
          <a:noFill/>
        </p:spPr>
        <p:txBody>
          <a:bodyPr wrap="square" rtlCol="0">
            <a:spAutoFit/>
          </a:bodyPr>
          <a:lstStyle/>
          <a:p>
            <a:pPr algn="r"/>
            <a:r>
              <a:rPr lang="zh-CN" altLang="en-US" sz="1200" dirty="0">
                <a:latin typeface="方正姚体" panose="02010601030101010101" pitchFamily="2" charset="-122"/>
                <a:ea typeface="方正姚体" panose="02010601030101010101" pitchFamily="2" charset="-122"/>
              </a:rPr>
              <a:t>公众号</a:t>
            </a:r>
            <a:r>
              <a:rPr lang="en-US" altLang="zh-CN" sz="1200" dirty="0"/>
              <a:t>:</a:t>
            </a:r>
          </a:p>
          <a:p>
            <a:pPr algn="r"/>
            <a:r>
              <a:rPr lang="en-US" altLang="zh-CN" sz="1400" dirty="0" err="1">
                <a:latin typeface="Arial Narrow" panose="020B0606020202030204" pitchFamily="34" charset="0"/>
              </a:rPr>
              <a:t>mpig_robot</a:t>
            </a:r>
            <a:endParaRPr lang="zh-CN" altLang="en-US" sz="1400" dirty="0">
              <a:latin typeface="Arial Narrow" panose="020B0606020202030204" pitchFamily="34" charset="0"/>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0163" y="1770301"/>
            <a:ext cx="2651674" cy="2420149"/>
          </a:xfrm>
          <a:prstGeom prst="rect">
            <a:avLst/>
          </a:prstGeom>
        </p:spPr>
      </p:pic>
    </p:spTree>
    <p:extLst>
      <p:ext uri="{BB962C8B-B14F-4D97-AF65-F5344CB8AC3E}">
        <p14:creationId xmlns:p14="http://schemas.microsoft.com/office/powerpoint/2010/main" val="406016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1DFB8E7B-87AD-4994-82FB-4A7D626D4891}"/>
              </a:ext>
            </a:extLst>
          </p:cNvPr>
          <p:cNvSpPr txBox="1">
            <a:spLocks/>
          </p:cNvSpPr>
          <p:nvPr/>
        </p:nvSpPr>
        <p:spPr>
          <a:xfrm>
            <a:off x="395457" y="331436"/>
            <a:ext cx="38877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err="1">
                <a:solidFill>
                  <a:prstClr val="black"/>
                </a:solidFill>
              </a:rPr>
              <a:t>ReLU</a:t>
            </a:r>
            <a:endParaRPr lang="zh-HK" altLang="en-US" dirty="0">
              <a:solidFill>
                <a:prstClr val="black"/>
              </a:solidFill>
            </a:endParaRPr>
          </a:p>
        </p:txBody>
      </p:sp>
      <p:pic>
        <p:nvPicPr>
          <p:cNvPr id="15" name="Content Placeholder 7">
            <a:extLst>
              <a:ext uri="{FF2B5EF4-FFF2-40B4-BE49-F238E27FC236}">
                <a16:creationId xmlns:a16="http://schemas.microsoft.com/office/drawing/2014/main" id="{0199F31A-87FB-45C8-A29B-1C66C7F84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29" y="2002199"/>
            <a:ext cx="2962275" cy="2000250"/>
          </a:xfrm>
          <a:prstGeom prst="rect">
            <a:avLst/>
          </a:prstGeom>
        </p:spPr>
      </p:pic>
      <mc:AlternateContent xmlns:mc="http://schemas.openxmlformats.org/markup-compatibility/2006" xmlns:a14="http://schemas.microsoft.com/office/drawing/2010/main">
        <mc:Choice Requires="a14">
          <p:sp>
            <p:nvSpPr>
              <p:cNvPr id="17" name="TextBox 9">
                <a:extLst>
                  <a:ext uri="{FF2B5EF4-FFF2-40B4-BE49-F238E27FC236}">
                    <a16:creationId xmlns:a16="http://schemas.microsoft.com/office/drawing/2014/main" id="{0CB5A87C-A769-4A61-8CFB-9AD259249D90}"/>
                  </a:ext>
                </a:extLst>
              </p:cNvPr>
              <p:cNvSpPr txBox="1"/>
              <p:nvPr/>
            </p:nvSpPr>
            <p:spPr>
              <a:xfrm>
                <a:off x="2339351" y="4657067"/>
                <a:ext cx="1775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i="1" smtClean="0">
                              <a:solidFill>
                                <a:prstClr val="black"/>
                              </a:solidFill>
                              <a:latin typeface="Cambria Math" panose="02040503050406030204" pitchFamily="18" charset="0"/>
                            </a:rPr>
                          </m:ctrlPr>
                        </m:funcPr>
                        <m:fName>
                          <m:r>
                            <a:rPr lang="en-US" altLang="zh-HK" i="1" smtClean="0">
                              <a:solidFill>
                                <a:prstClr val="black"/>
                              </a:solidFill>
                              <a:latin typeface="Cambria Math" panose="02040503050406030204" pitchFamily="18" charset="0"/>
                            </a:rPr>
                            <m:t>𝑓</m:t>
                          </m:r>
                        </m:fName>
                        <m:e>
                          <m:d>
                            <m:dPr>
                              <m:ctrlPr>
                                <a:rPr lang="en-US" altLang="zh-HK" i="1" smtClean="0">
                                  <a:solidFill>
                                    <a:prstClr val="black"/>
                                  </a:solidFill>
                                  <a:latin typeface="Cambria Math" panose="02040503050406030204" pitchFamily="18" charset="0"/>
                                </a:rPr>
                              </m:ctrlPr>
                            </m:dPr>
                            <m:e>
                              <m:r>
                                <a:rPr lang="en-US" altLang="zh-HK" i="1" smtClean="0">
                                  <a:solidFill>
                                    <a:prstClr val="black"/>
                                  </a:solidFill>
                                  <a:latin typeface="Cambria Math" panose="02040503050406030204" pitchFamily="18" charset="0"/>
                                </a:rPr>
                                <m:t>𝑥</m:t>
                              </m:r>
                            </m:e>
                          </m:d>
                        </m:e>
                      </m:func>
                      <m:r>
                        <a:rPr lang="en-US" altLang="zh-HK" i="1" smtClean="0">
                          <a:solidFill>
                            <a:prstClr val="black"/>
                          </a:solidFill>
                          <a:latin typeface="Cambria Math" panose="02040503050406030204" pitchFamily="18" charset="0"/>
                        </a:rPr>
                        <m:t>=</m:t>
                      </m:r>
                      <m:r>
                        <m:rPr>
                          <m:sty m:val="p"/>
                        </m:rPr>
                        <a:rPr lang="en-US" altLang="zh-HK" smtClean="0">
                          <a:solidFill>
                            <a:prstClr val="black"/>
                          </a:solidFill>
                          <a:latin typeface="Cambria Math" panose="02040503050406030204" pitchFamily="18" charset="0"/>
                        </a:rPr>
                        <m:t>max</m:t>
                      </m:r>
                      <m:r>
                        <a:rPr lang="en-US" altLang="zh-HK" i="1" smtClean="0">
                          <a:solidFill>
                            <a:prstClr val="black"/>
                          </a:solidFill>
                          <a:latin typeface="Cambria Math" panose="02040503050406030204" pitchFamily="18" charset="0"/>
                        </a:rPr>
                        <m:t>⁡(0, </m:t>
                      </m:r>
                      <m:r>
                        <a:rPr lang="en-US" altLang="zh-HK" i="1" smtClean="0">
                          <a:solidFill>
                            <a:prstClr val="black"/>
                          </a:solidFill>
                          <a:latin typeface="Cambria Math" panose="02040503050406030204" pitchFamily="18" charset="0"/>
                        </a:rPr>
                        <m:t>𝑥</m:t>
                      </m:r>
                      <m:r>
                        <a:rPr lang="en-US" altLang="zh-HK" i="1" smtClean="0">
                          <a:solidFill>
                            <a:prstClr val="black"/>
                          </a:solidFill>
                          <a:latin typeface="Cambria Math" panose="02040503050406030204" pitchFamily="18" charset="0"/>
                        </a:rPr>
                        <m:t>)</m:t>
                      </m:r>
                    </m:oMath>
                  </m:oMathPara>
                </a14:m>
                <a:endParaRPr lang="zh-HK" altLang="en-US" dirty="0">
                  <a:solidFill>
                    <a:prstClr val="black"/>
                  </a:solidFill>
                </a:endParaRPr>
              </a:p>
            </p:txBody>
          </p:sp>
        </mc:Choice>
        <mc:Fallback xmlns="">
          <p:sp>
            <p:nvSpPr>
              <p:cNvPr id="17" name="TextBox 9">
                <a:extLst>
                  <a:ext uri="{FF2B5EF4-FFF2-40B4-BE49-F238E27FC236}">
                    <a16:creationId xmlns:a16="http://schemas.microsoft.com/office/drawing/2014/main" xmlns="" xmlns:a14="http://schemas.microsoft.com/office/drawing/2010/main" id="{0CB5A87C-A769-4A61-8CFB-9AD259249D90}"/>
                  </a:ext>
                </a:extLst>
              </p:cNvPr>
              <p:cNvSpPr txBox="1">
                <a:spLocks noRot="1" noChangeAspect="1" noMove="1" noResize="1" noEditPoints="1" noAdjustHandles="1" noChangeArrowheads="1" noChangeShapeType="1" noTextEdit="1"/>
              </p:cNvSpPr>
              <p:nvPr/>
            </p:nvSpPr>
            <p:spPr>
              <a:xfrm>
                <a:off x="2339351" y="4657067"/>
                <a:ext cx="1775230" cy="276999"/>
              </a:xfrm>
              <a:prstGeom prst="rect">
                <a:avLst/>
              </a:prstGeom>
              <a:blipFill rotWithShape="1">
                <a:blip r:embed="rId4"/>
                <a:stretch>
                  <a:fillRect l="-3780" t="-2222" r="-4124" b="-3333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B797D8F-11E5-4FF6-B2EF-1AA407D2ED7C}"/>
              </a:ext>
            </a:extLst>
          </p:cNvPr>
          <p:cNvSpPr txBox="1"/>
          <p:nvPr/>
        </p:nvSpPr>
        <p:spPr>
          <a:xfrm>
            <a:off x="5346253" y="1032703"/>
            <a:ext cx="5587297" cy="1938992"/>
          </a:xfrm>
          <a:prstGeom prst="rect">
            <a:avLst/>
          </a:prstGeom>
          <a:noFill/>
        </p:spPr>
        <p:txBody>
          <a:bodyPr wrap="square" rtlCol="0">
            <a:spAutoFit/>
          </a:bodyPr>
          <a:lstStyle/>
          <a:p>
            <a:r>
              <a:rPr lang="zh-CN" altLang="en-US" sz="2000" dirty="0">
                <a:solidFill>
                  <a:srgbClr val="FF0000"/>
                </a:solidFill>
                <a:latin typeface="华文楷体" panose="02010600040101010101" pitchFamily="2" charset="-122"/>
                <a:ea typeface="华文楷体" panose="02010600040101010101" pitchFamily="2" charset="-122"/>
              </a:rPr>
              <a:t>优点：</a:t>
            </a:r>
            <a:endParaRPr lang="en-US" altLang="zh-CN" sz="2000" dirty="0">
              <a:solidFill>
                <a:srgbClr val="FF0000"/>
              </a:solidFill>
              <a:latin typeface="华文楷体" panose="02010600040101010101" pitchFamily="2" charset="-122"/>
              <a:ea typeface="华文楷体" panose="02010600040101010101" pitchFamily="2" charset="-122"/>
            </a:endParaRPr>
          </a:p>
          <a:p>
            <a:endParaRPr lang="en-US" altLang="zh-CN" sz="2000" dirty="0">
              <a:solidFill>
                <a:srgbClr val="FF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en-US" sz="2000" dirty="0">
                <a:solidFill>
                  <a:prstClr val="black"/>
                </a:solidFill>
                <a:latin typeface="华文楷体" panose="02010600040101010101" pitchFamily="2" charset="-122"/>
                <a:ea typeface="华文楷体" panose="02010600040101010101" pitchFamily="2" charset="-122"/>
              </a:rPr>
              <a:t>相比起</a:t>
            </a:r>
            <a:r>
              <a:rPr lang="en-US" altLang="zh-CN" sz="2000" dirty="0">
                <a:solidFill>
                  <a:prstClr val="black"/>
                </a:solidFill>
                <a:latin typeface="华文楷体" panose="02010600040101010101" pitchFamily="2" charset="-122"/>
                <a:ea typeface="华文楷体" panose="02010600040101010101" pitchFamily="2" charset="-122"/>
              </a:rPr>
              <a:t>Sigmoid</a:t>
            </a:r>
            <a:r>
              <a:rPr lang="zh-CN" altLang="en-US" sz="2000" dirty="0">
                <a:solidFill>
                  <a:prstClr val="black"/>
                </a:solidFill>
                <a:latin typeface="华文楷体" panose="02010600040101010101" pitchFamily="2" charset="-122"/>
                <a:ea typeface="华文楷体" panose="02010600040101010101" pitchFamily="2" charset="-122"/>
              </a:rPr>
              <a:t>和</a:t>
            </a:r>
            <a:r>
              <a:rPr lang="en-US" altLang="zh-CN" sz="2000" dirty="0" err="1">
                <a:solidFill>
                  <a:prstClr val="black"/>
                </a:solidFill>
                <a:latin typeface="华文楷体" panose="02010600040101010101" pitchFamily="2" charset="-122"/>
                <a:ea typeface="华文楷体" panose="02010600040101010101" pitchFamily="2" charset="-122"/>
              </a:rPr>
              <a:t>tanh</a:t>
            </a:r>
            <a:r>
              <a:rPr lang="zh-CN" altLang="en-US" sz="2000" dirty="0">
                <a:solidFill>
                  <a:prstClr val="black"/>
                </a:solidFill>
                <a:latin typeface="华文楷体" panose="02010600040101010101" pitchFamily="2" charset="-122"/>
                <a:ea typeface="华文楷体" panose="02010600040101010101" pitchFamily="2" charset="-122"/>
              </a:rPr>
              <a:t>，</a:t>
            </a:r>
            <a:r>
              <a:rPr lang="en-US" altLang="zh-CN" sz="2000" dirty="0" err="1">
                <a:solidFill>
                  <a:prstClr val="black"/>
                </a:solidFill>
                <a:latin typeface="华文楷体" panose="02010600040101010101" pitchFamily="2" charset="-122"/>
                <a:ea typeface="华文楷体" panose="02010600040101010101" pitchFamily="2" charset="-122"/>
              </a:rPr>
              <a:t>ReLU</a:t>
            </a:r>
            <a:r>
              <a:rPr lang="zh-CN" altLang="en-US" sz="2000" dirty="0">
                <a:solidFill>
                  <a:prstClr val="black"/>
                </a:solidFill>
                <a:latin typeface="华文楷体" panose="02010600040101010101" pitchFamily="2" charset="-122"/>
                <a:ea typeface="华文楷体" panose="02010600040101010101" pitchFamily="2" charset="-122"/>
              </a:rPr>
              <a:t>能够快速收敛。</a:t>
            </a:r>
            <a:endParaRPr lang="en-US" altLang="zh-CN" sz="2000" dirty="0">
              <a:solidFill>
                <a:prstClr val="black"/>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en-US" sz="2000" dirty="0">
                <a:solidFill>
                  <a:prstClr val="black"/>
                </a:solidFill>
                <a:latin typeface="华文楷体" panose="02010600040101010101" pitchFamily="2" charset="-122"/>
                <a:ea typeface="华文楷体" panose="02010600040101010101" pitchFamily="2" charset="-122"/>
              </a:rPr>
              <a:t>计算速度快</a:t>
            </a:r>
            <a:endParaRPr lang="en-US" altLang="zh-CN" sz="2000" dirty="0">
              <a:solidFill>
                <a:prstClr val="black"/>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en-US" sz="2000" dirty="0">
                <a:solidFill>
                  <a:prstClr val="black"/>
                </a:solidFill>
                <a:latin typeface="华文楷体" panose="02010600040101010101" pitchFamily="2" charset="-122"/>
                <a:ea typeface="华文楷体" panose="02010600040101010101" pitchFamily="2" charset="-122"/>
              </a:rPr>
              <a:t>有效缓解了梯度消失的问题。</a:t>
            </a:r>
            <a:br>
              <a:rPr lang="zh-CN" altLang="en-US" sz="2000" dirty="0">
                <a:solidFill>
                  <a:prstClr val="black"/>
                </a:solidFill>
                <a:latin typeface="华文楷体" panose="02010600040101010101" pitchFamily="2" charset="-122"/>
                <a:ea typeface="华文楷体" panose="02010600040101010101" pitchFamily="2" charset="-122"/>
              </a:rPr>
            </a:br>
            <a:endParaRPr lang="en-US" altLang="zh-CN" sz="2000" dirty="0">
              <a:solidFill>
                <a:prstClr val="black"/>
              </a:solidFill>
              <a:latin typeface="楷体" panose="02010609060101010101" pitchFamily="49" charset="-122"/>
              <a:ea typeface="楷体" panose="02010609060101010101" pitchFamily="49" charset="-122"/>
            </a:endParaRPr>
          </a:p>
        </p:txBody>
      </p:sp>
      <p:sp>
        <p:nvSpPr>
          <p:cNvPr id="21" name="文本框 20">
            <a:extLst>
              <a:ext uri="{FF2B5EF4-FFF2-40B4-BE49-F238E27FC236}">
                <a16:creationId xmlns:a16="http://schemas.microsoft.com/office/drawing/2014/main" id="{9BD2AE2A-22D3-46E8-B8A1-9516D2A94391}"/>
              </a:ext>
            </a:extLst>
          </p:cNvPr>
          <p:cNvSpPr txBox="1"/>
          <p:nvPr/>
        </p:nvSpPr>
        <p:spPr>
          <a:xfrm>
            <a:off x="5346253" y="3747443"/>
            <a:ext cx="4877409" cy="510011"/>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dirty="0">
                <a:latin typeface="华文楷体" pitchFamily="2" charset="-122"/>
                <a:ea typeface="华文楷体" pitchFamily="2" charset="-122"/>
              </a:rPr>
              <a:t> </a:t>
            </a:r>
            <a:r>
              <a:rPr lang="en-US" altLang="zh-CN" sz="2000" dirty="0" err="1">
                <a:latin typeface="华文楷体" pitchFamily="2" charset="-122"/>
                <a:ea typeface="华文楷体" pitchFamily="2" charset="-122"/>
              </a:rPr>
              <a:t>ReLU</a:t>
            </a:r>
            <a:r>
              <a:rPr lang="zh-CN" altLang="en-US" sz="2000" dirty="0">
                <a:latin typeface="华文楷体" pitchFamily="2" charset="-122"/>
                <a:ea typeface="华文楷体" pitchFamily="2" charset="-122"/>
              </a:rPr>
              <a:t>的输出不是</a:t>
            </a:r>
            <a:r>
              <a:rPr lang="en-US" altLang="zh-CN" sz="2000" dirty="0">
                <a:latin typeface="华文楷体" pitchFamily="2" charset="-122"/>
                <a:ea typeface="华文楷体" pitchFamily="2" charset="-122"/>
              </a:rPr>
              <a:t>zero-centered</a:t>
            </a:r>
          </a:p>
        </p:txBody>
      </p:sp>
      <p:sp>
        <p:nvSpPr>
          <p:cNvPr id="2" name="矩形 1">
            <a:extLst>
              <a:ext uri="{FF2B5EF4-FFF2-40B4-BE49-F238E27FC236}">
                <a16:creationId xmlns:a16="http://schemas.microsoft.com/office/drawing/2014/main" id="{ACD883BF-3E3E-4E87-9FD0-0119182D3954}"/>
              </a:ext>
            </a:extLst>
          </p:cNvPr>
          <p:cNvSpPr/>
          <p:nvPr/>
        </p:nvSpPr>
        <p:spPr>
          <a:xfrm>
            <a:off x="5346253" y="4339418"/>
            <a:ext cx="6096000" cy="883768"/>
          </a:xfrm>
          <a:prstGeom prst="rect">
            <a:avLst/>
          </a:prstGeom>
        </p:spPr>
        <p:txBody>
          <a:bodyPr>
            <a:spAutoFit/>
          </a:bodyPr>
          <a:lstStyle/>
          <a:p>
            <a:pPr marL="342900" indent="-342900">
              <a:lnSpc>
                <a:spcPct val="150000"/>
              </a:lnSpc>
              <a:buFont typeface="Wingdings" pitchFamily="2" charset="2"/>
              <a:buChar char="Ø"/>
            </a:pPr>
            <a:r>
              <a:rPr lang="en-US" altLang="zh-CN" dirty="0">
                <a:latin typeface="华文楷体" pitchFamily="2" charset="-122"/>
                <a:ea typeface="华文楷体" pitchFamily="2" charset="-122"/>
              </a:rPr>
              <a:t>Dead </a:t>
            </a:r>
            <a:r>
              <a:rPr lang="en-US" altLang="zh-CN" dirty="0" err="1">
                <a:latin typeface="华文楷体" pitchFamily="2" charset="-122"/>
                <a:ea typeface="华文楷体" pitchFamily="2" charset="-122"/>
              </a:rPr>
              <a:t>ReLU</a:t>
            </a:r>
            <a:r>
              <a:rPr lang="en-US" altLang="zh-CN" dirty="0">
                <a:latin typeface="华文楷体" pitchFamily="2" charset="-122"/>
                <a:ea typeface="华文楷体" pitchFamily="2" charset="-122"/>
              </a:rPr>
              <a:t> Problem</a:t>
            </a:r>
            <a:r>
              <a:rPr lang="zh-CN" altLang="en-US" dirty="0">
                <a:latin typeface="华文楷体" pitchFamily="2" charset="-122"/>
                <a:ea typeface="华文楷体" pitchFamily="2" charset="-122"/>
              </a:rPr>
              <a:t>，指的是某些神经元可能永远不会被激活，导致相应的参数永远不能被更新。</a:t>
            </a:r>
            <a:endParaRPr lang="en-US" altLang="zh-CN" dirty="0">
              <a:latin typeface="华文楷体" pitchFamily="2" charset="-122"/>
              <a:ea typeface="华文楷体" pitchFamily="2" charset="-122"/>
            </a:endParaRPr>
          </a:p>
        </p:txBody>
      </p:sp>
      <p:sp>
        <p:nvSpPr>
          <p:cNvPr id="3" name="矩形 2">
            <a:extLst>
              <a:ext uri="{FF2B5EF4-FFF2-40B4-BE49-F238E27FC236}">
                <a16:creationId xmlns:a16="http://schemas.microsoft.com/office/drawing/2014/main" id="{7C33A978-5C3D-43F3-A8F8-E97B7B69A9F3}"/>
              </a:ext>
            </a:extLst>
          </p:cNvPr>
          <p:cNvSpPr/>
          <p:nvPr/>
        </p:nvSpPr>
        <p:spPr>
          <a:xfrm>
            <a:off x="5410955" y="3296147"/>
            <a:ext cx="877163" cy="369332"/>
          </a:xfrm>
          <a:prstGeom prst="rect">
            <a:avLst/>
          </a:prstGeom>
        </p:spPr>
        <p:txBody>
          <a:bodyPr wrap="none">
            <a:spAutoFit/>
          </a:bodyPr>
          <a:lstStyle/>
          <a:p>
            <a:r>
              <a:rPr lang="zh-CN" altLang="en-US" dirty="0">
                <a:solidFill>
                  <a:srgbClr val="FF0000"/>
                </a:solidFill>
                <a:latin typeface="华文楷体" panose="02010600040101010101" pitchFamily="2" charset="-122"/>
                <a:ea typeface="华文楷体" panose="02010600040101010101" pitchFamily="2" charset="-122"/>
              </a:rPr>
              <a:t>缺点：</a:t>
            </a:r>
            <a:endParaRPr lang="en-US" altLang="zh-CN"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722581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16504</TotalTime>
  <Words>4028</Words>
  <Application>Microsoft Office PowerPoint</Application>
  <PresentationFormat>宽屏</PresentationFormat>
  <Paragraphs>471</Paragraphs>
  <Slides>89</Slides>
  <Notes>45</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89</vt:i4>
      </vt:variant>
    </vt:vector>
  </HeadingPairs>
  <TitlesOfParts>
    <vt:vector size="111" baseType="lpstr">
      <vt:lpstr>-apple-system</vt:lpstr>
      <vt:lpstr>Dotum</vt:lpstr>
      <vt:lpstr>Microsoft JhengHei</vt:lpstr>
      <vt:lpstr>Microsoft JhengHei UI</vt:lpstr>
      <vt:lpstr>PingFang SC</vt:lpstr>
      <vt:lpstr>等线</vt:lpstr>
      <vt:lpstr>方正姚体</vt:lpstr>
      <vt:lpstr>华文行楷</vt:lpstr>
      <vt:lpstr>华文琥珀</vt:lpstr>
      <vt:lpstr>华文楷体</vt:lpstr>
      <vt:lpstr>楷体</vt:lpstr>
      <vt:lpstr>Arial</vt:lpstr>
      <vt:lpstr>Arial</vt:lpstr>
      <vt:lpstr>Arial Narrow</vt:lpstr>
      <vt:lpstr>Berlin Sans FB Demi</vt:lpstr>
      <vt:lpstr>Calibri</vt:lpstr>
      <vt:lpstr>Cambria Math</vt:lpstr>
      <vt:lpstr>Candara</vt:lpstr>
      <vt:lpstr>Tahoma</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yhh</cp:lastModifiedBy>
  <cp:revision>122</cp:revision>
  <dcterms:created xsi:type="dcterms:W3CDTF">2016-10-28T02:55:12Z</dcterms:created>
  <dcterms:modified xsi:type="dcterms:W3CDTF">2019-05-09T20:31:17Z</dcterms:modified>
</cp:coreProperties>
</file>